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6" r:id="rId2"/>
    <p:sldId id="265" r:id="rId3"/>
    <p:sldId id="267" r:id="rId4"/>
    <p:sldId id="268" r:id="rId5"/>
    <p:sldId id="269" r:id="rId6"/>
    <p:sldId id="271" r:id="rId7"/>
    <p:sldId id="272" r:id="rId8"/>
    <p:sldId id="262" r:id="rId9"/>
    <p:sldId id="274" r:id="rId10"/>
    <p:sldId id="276" r:id="rId11"/>
    <p:sldId id="275" r:id="rId12"/>
    <p:sldId id="281" r:id="rId13"/>
    <p:sldId id="282" r:id="rId14"/>
    <p:sldId id="283" r:id="rId15"/>
    <p:sldId id="277" r:id="rId16"/>
    <p:sldId id="278" r:id="rId17"/>
    <p:sldId id="279" r:id="rId18"/>
    <p:sldId id="280" r:id="rId19"/>
    <p:sldId id="284" r:id="rId20"/>
    <p:sldId id="289" r:id="rId21"/>
    <p:sldId id="290" r:id="rId22"/>
    <p:sldId id="291" r:id="rId23"/>
    <p:sldId id="285" r:id="rId24"/>
    <p:sldId id="286" r:id="rId25"/>
    <p:sldId id="287" r:id="rId26"/>
    <p:sldId id="288" r:id="rId27"/>
    <p:sldId id="292" r:id="rId28"/>
    <p:sldId id="293" r:id="rId29"/>
    <p:sldId id="294" r:id="rId30"/>
    <p:sldId id="295" r:id="rId31"/>
    <p:sldId id="296" r:id="rId32"/>
    <p:sldId id="270" r:id="rId33"/>
    <p:sldId id="297" r:id="rId34"/>
    <p:sldId id="261" r:id="rId35"/>
    <p:sldId id="25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527"/>
    <a:srgbClr val="D35639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 snapToGrid="0">
      <p:cViewPr>
        <p:scale>
          <a:sx n="100" d="100"/>
          <a:sy n="100" d="100"/>
        </p:scale>
        <p:origin x="-110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0" dirty="0" smtClean="0"/>
              <a:t>Prevalence of</a:t>
            </a:r>
            <a:r>
              <a:rPr lang="en-US" sz="1000" b="0" baseline="0" dirty="0" smtClean="0"/>
              <a:t> Childhood Asthma, age </a:t>
            </a:r>
            <a:r>
              <a:rPr lang="en-US" sz="1000" b="0" u="sng" baseline="0" dirty="0" smtClean="0"/>
              <a:t>&lt;</a:t>
            </a:r>
            <a:r>
              <a:rPr lang="en-US" sz="1000" b="0" u="none" baseline="0" dirty="0" smtClean="0"/>
              <a:t> 17</a:t>
            </a:r>
            <a:r>
              <a:rPr lang="en-US" sz="1000" b="0" u="none" dirty="0" smtClean="0"/>
              <a:t>,</a:t>
            </a:r>
            <a:r>
              <a:rPr lang="en-US" sz="1000" b="0" dirty="0" smtClean="0"/>
              <a:t> </a:t>
            </a:r>
            <a:r>
              <a:rPr lang="en-US" sz="1000" b="0" dirty="0"/>
              <a:t>Missouri</a:t>
            </a:r>
          </a:p>
        </c:rich>
      </c:tx>
      <c:layout>
        <c:manualLayout>
          <c:xMode val="edge"/>
          <c:yMode val="edge"/>
          <c:x val="0.15947722513207957"/>
          <c:y val="2.4746893633287238E-2"/>
        </c:manualLayout>
      </c:layout>
      <c:spPr>
        <a:noFill/>
        <a:ln w="25425">
          <a:noFill/>
        </a:ln>
      </c:spPr>
    </c:title>
    <c:plotArea>
      <c:layout>
        <c:manualLayout>
          <c:layoutTarget val="inner"/>
          <c:xMode val="edge"/>
          <c:yMode val="edge"/>
          <c:x val="9.2263540677681222E-2"/>
          <c:y val="0.25949382381183983"/>
          <c:w val="0.89296636085626391"/>
          <c:h val="0.6100000000000006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Lifetime</c:v>
                </c:pt>
              </c:strCache>
            </c:strRef>
          </c:tx>
          <c:spPr>
            <a:ln w="12713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5229145163011856E-2"/>
                  <c:y val="-7.460852602700708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421998898831519E-2"/>
                  <c:y val="-9.10463355542102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2385144740223766E-2"/>
                  <c:y val="-8.673379769836463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2850674207363097E-2"/>
                  <c:y val="-7.7671375636868906E-2"/>
                </c:manualLayout>
              </c:layout>
              <c:dLblPos val="r"/>
              <c:showVal val="1"/>
            </c:dLbl>
            <c:spPr>
              <a:noFill/>
              <a:ln w="25425">
                <a:noFill/>
              </a:ln>
            </c:spPr>
            <c:txPr>
              <a:bodyPr/>
              <a:lstStyle/>
              <a:p>
                <a:pPr>
                  <a:defRPr sz="80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4">
                  <c:v>2010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13.4</c:v>
                </c:pt>
                <c:pt idx="1">
                  <c:v>13.1</c:v>
                </c:pt>
                <c:pt idx="2" formatCode="0.0">
                  <c:v>14</c:v>
                </c:pt>
                <c:pt idx="4">
                  <c:v>14.5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</c:v>
                </c:pt>
              </c:strCache>
            </c:strRef>
          </c:tx>
          <c:spPr>
            <a:ln w="12713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0764313358731021E-2"/>
                  <c:y val="6.670395838529238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1987573086174325E-2"/>
                  <c:y val="4.739142052944785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321083281361851E-2"/>
                  <c:y val="4.957868671393451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9792570231827751E-2"/>
                  <c:y val="5.4828802508283772E-2"/>
                </c:manualLayout>
              </c:layout>
              <c:dLblPos val="r"/>
              <c:showVal val="1"/>
            </c:dLbl>
            <c:spPr>
              <a:noFill/>
              <a:ln w="25425">
                <a:noFill/>
              </a:ln>
            </c:spPr>
            <c:txPr>
              <a:bodyPr/>
              <a:lstStyle/>
              <a:p>
                <a:pPr>
                  <a:defRPr sz="80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4">
                  <c:v>2010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9.5</c:v>
                </c:pt>
                <c:pt idx="1">
                  <c:v>8.6</c:v>
                </c:pt>
                <c:pt idx="2">
                  <c:v>10.1</c:v>
                </c:pt>
                <c:pt idx="4">
                  <c:v>10.9</c:v>
                </c:pt>
              </c:numCache>
            </c:numRef>
          </c:val>
        </c:ser>
        <c:dLbls>
          <c:showVal val="1"/>
        </c:dLbls>
        <c:marker val="1"/>
        <c:axId val="62715776"/>
        <c:axId val="62716928"/>
      </c:lineChart>
      <c:catAx>
        <c:axId val="62715776"/>
        <c:scaling>
          <c:orientation val="minMax"/>
        </c:scaling>
        <c:axPos val="b"/>
        <c:numFmt formatCode="General" sourceLinked="1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716928"/>
        <c:crosses val="autoZero"/>
        <c:auto val="1"/>
        <c:lblAlgn val="ctr"/>
        <c:lblOffset val="100"/>
        <c:tickLblSkip val="1"/>
        <c:tickMarkSkip val="1"/>
      </c:catAx>
      <c:valAx>
        <c:axId val="6271692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423098763020541E-2"/>
              <c:y val="0.17579493870577556"/>
            </c:manualLayout>
          </c:layout>
        </c:title>
        <c:numFmt formatCode="General" sourceLinked="1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715776"/>
        <c:crosses val="autoZero"/>
        <c:crossBetween val="between"/>
      </c:valAx>
      <c:spPr>
        <a:noFill/>
        <a:ln w="25425">
          <a:noFill/>
        </a:ln>
      </c:spPr>
    </c:plotArea>
    <c:legend>
      <c:legendPos val="r"/>
      <c:layout>
        <c:manualLayout>
          <c:xMode val="edge"/>
          <c:yMode val="edge"/>
          <c:x val="0.58715596330275133"/>
          <c:y val="0.58000000000000063"/>
          <c:w val="0.27828746177370156"/>
          <c:h val="0.20500000000000004"/>
        </c:manualLayout>
      </c:layout>
      <c:spPr>
        <a:noFill/>
        <a:ln w="25425">
          <a:noFill/>
        </a:ln>
      </c:spPr>
      <c:txPr>
        <a:bodyPr/>
        <a:lstStyle/>
        <a:p>
          <a:pPr>
            <a:defRPr sz="736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7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000" b="0" dirty="0"/>
              <a:t>Number</a:t>
            </a:r>
            <a:r>
              <a:rPr lang="en-US" sz="1000" b="0" baseline="0" dirty="0"/>
              <a:t> of Asthma Hospitalizations by Medicaid, Commercial and Other Pay Sources, Missouri, 2000-2008 </a:t>
            </a:r>
            <a:endParaRPr lang="en-US" sz="1000" b="0" dirty="0"/>
          </a:p>
        </c:rich>
      </c:tx>
      <c:layout>
        <c:manualLayout>
          <c:xMode val="edge"/>
          <c:yMode val="edge"/>
          <c:x val="3.8283328356410552E-2"/>
          <c:y val="3.7558699330412677E-2"/>
        </c:manualLayout>
      </c:layout>
    </c:title>
    <c:plotArea>
      <c:layout>
        <c:manualLayout>
          <c:layoutTarget val="inner"/>
          <c:xMode val="edge"/>
          <c:yMode val="edge"/>
          <c:x val="0.10417051506859792"/>
          <c:y val="0.20849772965795341"/>
          <c:w val="0.83827043490050979"/>
          <c:h val="0.57433461769791061"/>
        </c:manualLayout>
      </c:layout>
      <c:barChart>
        <c:barDir val="bar"/>
        <c:grouping val="stacked"/>
        <c:ser>
          <c:idx val="1"/>
          <c:order val="0"/>
          <c:tx>
            <c:strRef>
              <c:f>Hospitalizations!$B$22</c:f>
              <c:strCache>
                <c:ptCount val="1"/>
                <c:pt idx="0">
                  <c:v>Medicaid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Val val="1"/>
          </c:dLbls>
          <c:cat>
            <c:numRef>
              <c:f>Hospitalizations!$A$23:$A$31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Hospitalizations!$B$23:$B$31</c:f>
              <c:numCache>
                <c:formatCode>#,##0</c:formatCode>
                <c:ptCount val="9"/>
                <c:pt idx="0">
                  <c:v>2615</c:v>
                </c:pt>
                <c:pt idx="1">
                  <c:v>2573</c:v>
                </c:pt>
                <c:pt idx="2">
                  <c:v>2758</c:v>
                </c:pt>
                <c:pt idx="3">
                  <c:v>2873</c:v>
                </c:pt>
                <c:pt idx="4">
                  <c:v>2802</c:v>
                </c:pt>
                <c:pt idx="5">
                  <c:v>2627</c:v>
                </c:pt>
                <c:pt idx="6">
                  <c:v>2559</c:v>
                </c:pt>
                <c:pt idx="7">
                  <c:v>2557</c:v>
                </c:pt>
                <c:pt idx="8">
                  <c:v>2709</c:v>
                </c:pt>
              </c:numCache>
            </c:numRef>
          </c:val>
        </c:ser>
        <c:ser>
          <c:idx val="0"/>
          <c:order val="1"/>
          <c:tx>
            <c:strRef>
              <c:f>Hospitalizations!$C$22</c:f>
              <c:strCache>
                <c:ptCount val="1"/>
                <c:pt idx="0">
                  <c:v>Commercial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Val val="1"/>
          </c:dLbls>
          <c:val>
            <c:numRef>
              <c:f>Hospitalizations!$C$23:$C$31</c:f>
              <c:numCache>
                <c:formatCode>#,##0</c:formatCode>
                <c:ptCount val="9"/>
                <c:pt idx="0">
                  <c:v>2405</c:v>
                </c:pt>
                <c:pt idx="1">
                  <c:v>2468</c:v>
                </c:pt>
                <c:pt idx="2">
                  <c:v>2555</c:v>
                </c:pt>
                <c:pt idx="3">
                  <c:v>2540</c:v>
                </c:pt>
                <c:pt idx="4">
                  <c:v>2298</c:v>
                </c:pt>
                <c:pt idx="5">
                  <c:v>2441</c:v>
                </c:pt>
                <c:pt idx="6">
                  <c:v>2185</c:v>
                </c:pt>
                <c:pt idx="7">
                  <c:v>2250</c:v>
                </c:pt>
                <c:pt idx="8">
                  <c:v>2420</c:v>
                </c:pt>
              </c:numCache>
            </c:numRef>
          </c:val>
        </c:ser>
        <c:ser>
          <c:idx val="2"/>
          <c:order val="2"/>
          <c:tx>
            <c:strRef>
              <c:f>Hospitalizations!$D$22</c:f>
              <c:strCache>
                <c:ptCount val="1"/>
                <c:pt idx="0">
                  <c:v>All Other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Val val="1"/>
          </c:dLbls>
          <c:cat>
            <c:numRef>
              <c:f>Hospitalizations!$A$23:$A$31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Hospitalizations!$D$23:$D$31</c:f>
              <c:numCache>
                <c:formatCode>#,##0</c:formatCode>
                <c:ptCount val="9"/>
                <c:pt idx="0">
                  <c:v>1880</c:v>
                </c:pt>
                <c:pt idx="1">
                  <c:v>2065</c:v>
                </c:pt>
                <c:pt idx="2">
                  <c:v>2138</c:v>
                </c:pt>
                <c:pt idx="3">
                  <c:v>2475</c:v>
                </c:pt>
                <c:pt idx="4">
                  <c:v>2597</c:v>
                </c:pt>
                <c:pt idx="5">
                  <c:v>2894</c:v>
                </c:pt>
                <c:pt idx="6">
                  <c:v>2971</c:v>
                </c:pt>
                <c:pt idx="7">
                  <c:v>2803</c:v>
                </c:pt>
                <c:pt idx="8">
                  <c:v>3110</c:v>
                </c:pt>
              </c:numCache>
            </c:numRef>
          </c:val>
        </c:ser>
        <c:dLbls>
          <c:showVal val="1"/>
        </c:dLbls>
        <c:overlap val="100"/>
        <c:axId val="66487424"/>
        <c:axId val="66488960"/>
      </c:barChart>
      <c:catAx>
        <c:axId val="66487424"/>
        <c:scaling>
          <c:orientation val="minMax"/>
        </c:scaling>
        <c:axPos val="l"/>
        <c:numFmt formatCode="General" sourceLinked="1"/>
        <c:tickLblPos val="nextTo"/>
        <c:crossAx val="66488960"/>
        <c:crosses val="autoZero"/>
        <c:auto val="1"/>
        <c:lblAlgn val="ctr"/>
        <c:lblOffset val="100"/>
      </c:catAx>
      <c:valAx>
        <c:axId val="66488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Inpatient Hospitalizations</a:t>
                </a:r>
              </a:p>
            </c:rich>
          </c:tx>
          <c:layout/>
        </c:title>
        <c:numFmt formatCode="#,##0" sourceLinked="1"/>
        <c:tickLblPos val="nextTo"/>
        <c:crossAx val="6648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13341025587458"/>
          <c:y val="0.39943935508460204"/>
          <c:w val="0.18964257407813523"/>
          <c:h val="0.2546890150785609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 smtClean="0"/>
              <a:t>Prevalence of Persistent Asthma, Medicaid FFS, Missouri, SFY 2008 - 2010</a:t>
            </a:r>
            <a:endParaRPr lang="en-US" sz="1100" dirty="0"/>
          </a:p>
        </c:rich>
      </c:tx>
      <c:layout>
        <c:manualLayout>
          <c:xMode val="edge"/>
          <c:yMode val="edge"/>
          <c:x val="0.14194496814989713"/>
          <c:y val="1.585848735004676E-2"/>
        </c:manualLayout>
      </c:layout>
    </c:title>
    <c:plotArea>
      <c:layout>
        <c:manualLayout>
          <c:layoutTarget val="inner"/>
          <c:xMode val="edge"/>
          <c:yMode val="edge"/>
          <c:x val="9.8958920575285991E-2"/>
          <c:y val="0.254713945770633"/>
          <c:w val="0.86564503775113455"/>
          <c:h val="0.61285894395793716"/>
        </c:manualLayout>
      </c:layout>
      <c:lineChart>
        <c:grouping val="standard"/>
        <c:ser>
          <c:idx val="2"/>
          <c:order val="0"/>
          <c:tx>
            <c:strRef>
              <c:f>Sheet1!$D$1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10.6</c:v>
                </c:pt>
                <c:pt idx="1">
                  <c:v>10.9</c:v>
                </c:pt>
                <c:pt idx="2">
                  <c:v>11.3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marker val="1"/>
        <c:axId val="67314432"/>
        <c:axId val="67315968"/>
      </c:lineChart>
      <c:catAx>
        <c:axId val="67314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7315968"/>
        <c:crosses val="autoZero"/>
        <c:auto val="1"/>
        <c:lblAlgn val="ctr"/>
        <c:lblOffset val="100"/>
      </c:catAx>
      <c:valAx>
        <c:axId val="67315968"/>
        <c:scaling>
          <c:orientation val="minMax"/>
          <c:max val="12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000" dirty="0" smtClean="0"/>
                  <a:t>Percent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2.5742575762604802E-2"/>
              <c:y val="0.15092368404731937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7314432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 smtClean="0">
                <a:effectLst/>
              </a:rPr>
              <a:t>Medicaid cost per-member-per-month for medical services other than medication, Missouri</a:t>
            </a:r>
            <a:endParaRPr lang="en-US" sz="1100" dirty="0"/>
          </a:p>
        </c:rich>
      </c:tx>
      <c:layout>
        <c:manualLayout>
          <c:xMode val="edge"/>
          <c:yMode val="edge"/>
          <c:x val="0.14194496814989713"/>
          <c:y val="1.585848735004676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Inpatient hospital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Sheet1!$B$2:$B$4</c:f>
              <c:numCache>
                <c:formatCode>0.00</c:formatCode>
                <c:ptCount val="3"/>
                <c:pt idx="0">
                  <c:v>291.85000000000002</c:v>
                </c:pt>
                <c:pt idx="1">
                  <c:v>323.31</c:v>
                </c:pt>
                <c:pt idx="2">
                  <c:v>316.41000000000003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 Visits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Sheet1!$C$2:$C$4</c:f>
              <c:numCache>
                <c:formatCode>0.00</c:formatCode>
                <c:ptCount val="3"/>
                <c:pt idx="0">
                  <c:v>101.69</c:v>
                </c:pt>
                <c:pt idx="1">
                  <c:v>109.41000000000011</c:v>
                </c:pt>
                <c:pt idx="2">
                  <c:v>111.61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Office Visits</c:v>
                </c:pt>
              </c:strCache>
            </c:strRef>
          </c:tx>
          <c:dLbls>
            <c:dLbl>
              <c:idx val="0"/>
              <c:layout>
                <c:manualLayout>
                  <c:x val="-6.7694866357772693E-2"/>
                  <c:y val="-4.606911386851773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4477044387447072E-2"/>
                  <c:y val="-4.606911386851783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7.0912688328098411E-2"/>
                  <c:y val="-4.606869763525399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Sheet1!$D$2:$D$4</c:f>
              <c:numCache>
                <c:formatCode>0.00</c:formatCode>
                <c:ptCount val="3"/>
                <c:pt idx="0">
                  <c:v>18.439999999999987</c:v>
                </c:pt>
                <c:pt idx="1">
                  <c:v>24.91</c:v>
                </c:pt>
                <c:pt idx="2">
                  <c:v>26.85</c:v>
                </c:pt>
              </c:numCache>
            </c:numRef>
          </c:val>
        </c:ser>
        <c:dLbls>
          <c:showVal val="1"/>
        </c:dLbls>
        <c:marker val="1"/>
        <c:axId val="65141376"/>
        <c:axId val="67395968"/>
      </c:lineChart>
      <c:catAx>
        <c:axId val="65141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7395968"/>
        <c:crosses val="autoZero"/>
        <c:auto val="1"/>
        <c:lblAlgn val="ctr"/>
        <c:lblOffset val="100"/>
      </c:catAx>
      <c:valAx>
        <c:axId val="67395968"/>
        <c:scaling>
          <c:orientation val="minMax"/>
        </c:scaling>
        <c:axPos val="l"/>
        <c:numFmt formatCode="&quot;$&quot;#,##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14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69920712360184"/>
          <c:y val="0.23093162577799228"/>
          <c:w val="0.2959443534698894"/>
          <c:h val="0.7276985339015770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 dirty="0" smtClean="0">
                <a:effectLst/>
              </a:rPr>
              <a:t>ICS Medication Possession Ratio </a:t>
            </a:r>
            <a:r>
              <a:rPr lang="en-US" sz="1100" b="0" baseline="0" dirty="0" smtClean="0"/>
              <a:t>Medicaid Population with Persistent Asthma, Missouri</a:t>
            </a:r>
            <a:endParaRPr lang="en-US" sz="1100" b="0" dirty="0"/>
          </a:p>
        </c:rich>
      </c:tx>
      <c:layout>
        <c:manualLayout>
          <c:xMode val="edge"/>
          <c:yMode val="edge"/>
          <c:x val="0.14194496814989713"/>
          <c:y val="1.0572324900031177E-2"/>
        </c:manualLayout>
      </c:layout>
    </c:title>
    <c:plotArea>
      <c:layout>
        <c:manualLayout>
          <c:layoutTarget val="inner"/>
          <c:xMode val="edge"/>
          <c:yMode val="edge"/>
          <c:x val="0.11504803042691376"/>
          <c:y val="0.24567770633896258"/>
          <c:w val="0.48925513502310364"/>
          <c:h val="0.62659317144847382"/>
        </c:manualLayout>
      </c:layout>
      <c:lineChart>
        <c:grouping val="standard"/>
        <c:ser>
          <c:idx val="2"/>
          <c:order val="0"/>
          <c:tx>
            <c:strRef>
              <c:f>Sheet1!$D$1</c:f>
              <c:strCache>
                <c:ptCount val="1"/>
                <c:pt idx="0">
                  <c:v>Marginal and Adherent 61% or greater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Sheet1!$D$2:$D$4</c:f>
              <c:numCache>
                <c:formatCode>0.00</c:formatCode>
                <c:ptCount val="3"/>
                <c:pt idx="0">
                  <c:v>35.590000000000003</c:v>
                </c:pt>
                <c:pt idx="1">
                  <c:v>37.290000000000013</c:v>
                </c:pt>
                <c:pt idx="2">
                  <c:v>37.380000000000003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Adherence 81% - 100%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Sheet1!$B$2:$B$4</c:f>
              <c:numCache>
                <c:formatCode>0.00</c:formatCode>
                <c:ptCount val="3"/>
                <c:pt idx="0">
                  <c:v>22.45</c:v>
                </c:pt>
                <c:pt idx="1">
                  <c:v>23.439999999999987</c:v>
                </c:pt>
                <c:pt idx="2">
                  <c:v>23.97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Marginal Adherence 61% - 80%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Sheet1!$C$2:$C$4</c:f>
              <c:numCache>
                <c:formatCode>0.00</c:formatCode>
                <c:ptCount val="3"/>
                <c:pt idx="0">
                  <c:v>13.14</c:v>
                </c:pt>
                <c:pt idx="1">
                  <c:v>13.850000000000014</c:v>
                </c:pt>
                <c:pt idx="2">
                  <c:v>13.25</c:v>
                </c:pt>
              </c:numCache>
            </c:numRef>
          </c:val>
        </c:ser>
        <c:dLbls>
          <c:showVal val="1"/>
        </c:dLbls>
        <c:marker val="1"/>
        <c:axId val="73183616"/>
        <c:axId val="73185152"/>
      </c:lineChart>
      <c:catAx>
        <c:axId val="73183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3185152"/>
        <c:crosses val="autoZero"/>
        <c:auto val="1"/>
        <c:lblAlgn val="ctr"/>
        <c:lblOffset val="100"/>
      </c:catAx>
      <c:valAx>
        <c:axId val="7318515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000" dirty="0" smtClean="0"/>
                  <a:t>Percent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3.8613863643907204E-2"/>
              <c:y val="0.1378143737215787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318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69920712360184"/>
          <c:y val="0.23093162577799228"/>
          <c:w val="0.2959443534698894"/>
          <c:h val="0.7276985339015770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200" b="0" dirty="0" smtClean="0"/>
              <a:t>Medicaid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Leading</a:t>
            </a:r>
            <a:r>
              <a:rPr lang="en-US" sz="1200" b="0" baseline="0" dirty="0" smtClean="0"/>
              <a:t> Prescribed Asthma Medication by Number of Claims, Missouri</a:t>
            </a:r>
            <a:endParaRPr lang="en-US" sz="1200" b="0" dirty="0"/>
          </a:p>
        </c:rich>
      </c:tx>
      <c:layout>
        <c:manualLayout>
          <c:xMode val="edge"/>
          <c:yMode val="edge"/>
          <c:x val="0.17489147166662294"/>
          <c:y val="8.901430326682512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Sheet1!$A$2:$A$5</c:f>
              <c:strCache>
                <c:ptCount val="4"/>
                <c:pt idx="0">
                  <c:v>SA Beta Agonists</c:v>
                </c:pt>
                <c:pt idx="1">
                  <c:v>Leukotriene Modifiers</c:v>
                </c:pt>
                <c:pt idx="2">
                  <c:v>Inhaled Steroid Combo</c:v>
                </c:pt>
                <c:pt idx="3">
                  <c:v>Inhaled Corticosteriods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132641</c:v>
                </c:pt>
                <c:pt idx="1">
                  <c:v>79730</c:v>
                </c:pt>
                <c:pt idx="2">
                  <c:v>53451</c:v>
                </c:pt>
                <c:pt idx="3">
                  <c:v>26191</c:v>
                </c:pt>
              </c:numCache>
            </c:numRef>
          </c:val>
        </c:ser>
        <c:dLbls>
          <c:showVal val="1"/>
        </c:dLbls>
        <c:axId val="73099520"/>
        <c:axId val="73117696"/>
      </c:barChart>
      <c:catAx>
        <c:axId val="73099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73117696"/>
        <c:crosses val="autoZero"/>
        <c:auto val="1"/>
        <c:lblAlgn val="ctr"/>
        <c:lblOffset val="100"/>
      </c:catAx>
      <c:valAx>
        <c:axId val="7311769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3099520"/>
        <c:crosses val="autoZero"/>
        <c:crossBetween val="between"/>
      </c:valAx>
    </c:plotArea>
    <c:plotVisOnly val="1"/>
    <c:dispBlanksAs val="gap"/>
  </c:chart>
  <c:spPr>
    <a:ln w="15875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05661-D934-40E2-BCE0-72A14C2A4D8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E23FB3-6861-4DF2-B580-42B3234CE965}">
      <dgm:prSet phldrT="[Text]"/>
      <dgm:spPr/>
      <dgm:t>
        <a:bodyPr/>
        <a:lstStyle/>
        <a:p>
          <a:r>
            <a:rPr lang="en-US" dirty="0" smtClean="0"/>
            <a:t>School District</a:t>
          </a:r>
          <a:endParaRPr lang="en-US" dirty="0"/>
        </a:p>
      </dgm:t>
    </dgm:pt>
    <dgm:pt modelId="{93989B6F-4AC2-44ED-B554-CB0005C38F29}" type="parTrans" cxnId="{ED387D30-C654-450B-A02B-788D5998F590}">
      <dgm:prSet/>
      <dgm:spPr/>
      <dgm:t>
        <a:bodyPr/>
        <a:lstStyle/>
        <a:p>
          <a:endParaRPr lang="en-US"/>
        </a:p>
      </dgm:t>
    </dgm:pt>
    <dgm:pt modelId="{F151A9B9-C4BD-4067-8447-DD5798DEC72E}" type="sibTrans" cxnId="{ED387D30-C654-450B-A02B-788D5998F590}">
      <dgm:prSet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6357EE96-A17C-4465-9C01-CDE72C9EEDEB}">
      <dgm:prSet phldrT="[Text]"/>
      <dgm:spPr/>
      <dgm:t>
        <a:bodyPr/>
        <a:lstStyle/>
        <a:p>
          <a:r>
            <a:rPr lang="en-US" dirty="0" smtClean="0"/>
            <a:t>Child &amp;Family</a:t>
          </a:r>
          <a:endParaRPr lang="en-US" dirty="0"/>
        </a:p>
      </dgm:t>
    </dgm:pt>
    <dgm:pt modelId="{BA3BF9A4-B43D-450D-9A23-11CD25F6CE87}" type="parTrans" cxnId="{63527C29-7368-48AA-8B1D-1AF3D6D22ED5}">
      <dgm:prSet/>
      <dgm:spPr/>
      <dgm:t>
        <a:bodyPr/>
        <a:lstStyle/>
        <a:p>
          <a:endParaRPr lang="en-US"/>
        </a:p>
      </dgm:t>
    </dgm:pt>
    <dgm:pt modelId="{6A16D4E1-5B3F-43C2-B4BF-D6E1EF328E90}" type="sibTrans" cxnId="{63527C29-7368-48AA-8B1D-1AF3D6D22ED5}">
      <dgm:prSet/>
      <dgm:spPr/>
      <dgm:t>
        <a:bodyPr/>
        <a:lstStyle/>
        <a:p>
          <a:endParaRPr lang="en-US"/>
        </a:p>
      </dgm:t>
    </dgm:pt>
    <dgm:pt modelId="{506F11DD-8278-4180-BF64-7F66C03FA7FE}">
      <dgm:prSet phldrT="[Text]"/>
      <dgm:spPr/>
      <dgm:t>
        <a:bodyPr/>
        <a:lstStyle/>
        <a:p>
          <a:r>
            <a:rPr lang="en-US" dirty="0" smtClean="0"/>
            <a:t>Clinic</a:t>
          </a:r>
          <a:endParaRPr lang="en-US" dirty="0"/>
        </a:p>
      </dgm:t>
    </dgm:pt>
    <dgm:pt modelId="{2DF68F9E-790B-4063-8F9E-D6C506658A57}" type="sibTrans" cxnId="{CEF77F65-4261-4B24-9DD5-6DE02BBCDDF4}">
      <dgm:prSet/>
      <dgm:spPr/>
      <dgm:t>
        <a:bodyPr/>
        <a:lstStyle/>
        <a:p>
          <a:endParaRPr lang="en-US"/>
        </a:p>
      </dgm:t>
    </dgm:pt>
    <dgm:pt modelId="{4C9F6275-08A2-430E-95A9-A36C3F8DC269}" type="parTrans" cxnId="{CEF77F65-4261-4B24-9DD5-6DE02BBCDDF4}">
      <dgm:prSet/>
      <dgm:spPr/>
      <dgm:t>
        <a:bodyPr/>
        <a:lstStyle/>
        <a:p>
          <a:endParaRPr lang="en-US"/>
        </a:p>
      </dgm:t>
    </dgm:pt>
    <dgm:pt modelId="{5F719687-00E8-4827-B988-0363389F2E54}" type="pres">
      <dgm:prSet presAssocID="{8ED05661-D934-40E2-BCE0-72A14C2A4D85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2BE6B28-97E4-4671-BDAE-DCE6CCA50DC9}" type="pres">
      <dgm:prSet presAssocID="{07E23FB3-6861-4DF2-B580-42B3234CE965}" presName="firstNode" presStyleLbl="node1" presStyleIdx="0" presStyleCnt="3" custLinFactNeighborX="8076" custLinFactNeighborY="4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5D01C-4F14-47BF-A8E2-D97D5312D4D7}" type="pres">
      <dgm:prSet presAssocID="{F151A9B9-C4BD-4067-8447-DD5798DEC72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050DFC5-200B-48B6-AE1C-2FFBBEEBD138}" type="pres">
      <dgm:prSet presAssocID="{506F11DD-8278-4180-BF64-7F66C03FA7FE}" presName="middleNode" presStyleCnt="0"/>
      <dgm:spPr/>
    </dgm:pt>
    <dgm:pt modelId="{6AE5DB09-0796-485D-AE9D-1BBB312C2699}" type="pres">
      <dgm:prSet presAssocID="{506F11DD-8278-4180-BF64-7F66C03FA7FE}" presName="padding" presStyleLbl="node1" presStyleIdx="0" presStyleCnt="3"/>
      <dgm:spPr/>
    </dgm:pt>
    <dgm:pt modelId="{6D0CA727-DCC3-41FB-A69C-9AC7F2F91DB5}" type="pres">
      <dgm:prSet presAssocID="{506F11DD-8278-4180-BF64-7F66C03FA7FE}" presName="shape" presStyleLbl="node1" presStyleIdx="1" presStyleCnt="3" custScaleX="150257" custScaleY="153199" custLinFactX="100000" custLinFactY="-100000" custLinFactNeighborX="100368" custLinFactNeighborY="-10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A6AFC-A2EF-4EF6-A4B2-CAABF68A05E5}" type="pres">
      <dgm:prSet presAssocID="{2DF68F9E-790B-4063-8F9E-D6C506658A57}" presName="sibTrans" presStyleLbl="sibTrans2D1" presStyleIdx="1" presStyleCnt="2" custAng="20135896" custScaleX="265295" custScaleY="151219" custLinFactX="-100000" custLinFactNeighborX="-116077" custLinFactNeighborY="-31448"/>
      <dgm:spPr/>
      <dgm:t>
        <a:bodyPr/>
        <a:lstStyle/>
        <a:p>
          <a:endParaRPr lang="en-US"/>
        </a:p>
      </dgm:t>
    </dgm:pt>
    <dgm:pt modelId="{935DB435-1E2F-4C35-8302-53B5C14F82D1}" type="pres">
      <dgm:prSet presAssocID="{6357EE96-A17C-4465-9C01-CDE72C9EEDEB}" presName="lastNode" presStyleLbl="node1" presStyleIdx="2" presStyleCnt="3" custLinFactNeighborX="-76705" custLinFactNeighborY="-4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27C29-7368-48AA-8B1D-1AF3D6D22ED5}" srcId="{8ED05661-D934-40E2-BCE0-72A14C2A4D85}" destId="{6357EE96-A17C-4465-9C01-CDE72C9EEDEB}" srcOrd="2" destOrd="0" parTransId="{BA3BF9A4-B43D-450D-9A23-11CD25F6CE87}" sibTransId="{6A16D4E1-5B3F-43C2-B4BF-D6E1EF328E90}"/>
    <dgm:cxn modelId="{ECDECFDA-CFCE-4468-BACB-AFB826B39887}" type="presOf" srcId="{2DF68F9E-790B-4063-8F9E-D6C506658A57}" destId="{529A6AFC-A2EF-4EF6-A4B2-CAABF68A05E5}" srcOrd="0" destOrd="0" presId="urn:microsoft.com/office/officeart/2005/8/layout/bProcess2"/>
    <dgm:cxn modelId="{CEF77F65-4261-4B24-9DD5-6DE02BBCDDF4}" srcId="{8ED05661-D934-40E2-BCE0-72A14C2A4D85}" destId="{506F11DD-8278-4180-BF64-7F66C03FA7FE}" srcOrd="1" destOrd="0" parTransId="{4C9F6275-08A2-430E-95A9-A36C3F8DC269}" sibTransId="{2DF68F9E-790B-4063-8F9E-D6C506658A57}"/>
    <dgm:cxn modelId="{160A11DB-06D4-47C3-951E-71226D5C5733}" type="presOf" srcId="{8ED05661-D934-40E2-BCE0-72A14C2A4D85}" destId="{5F719687-00E8-4827-B988-0363389F2E54}" srcOrd="0" destOrd="0" presId="urn:microsoft.com/office/officeart/2005/8/layout/bProcess2"/>
    <dgm:cxn modelId="{ED387D30-C654-450B-A02B-788D5998F590}" srcId="{8ED05661-D934-40E2-BCE0-72A14C2A4D85}" destId="{07E23FB3-6861-4DF2-B580-42B3234CE965}" srcOrd="0" destOrd="0" parTransId="{93989B6F-4AC2-44ED-B554-CB0005C38F29}" sibTransId="{F151A9B9-C4BD-4067-8447-DD5798DEC72E}"/>
    <dgm:cxn modelId="{2F474358-01D7-48FF-B2D8-8B77E715A076}" type="presOf" srcId="{6357EE96-A17C-4465-9C01-CDE72C9EEDEB}" destId="{935DB435-1E2F-4C35-8302-53B5C14F82D1}" srcOrd="0" destOrd="0" presId="urn:microsoft.com/office/officeart/2005/8/layout/bProcess2"/>
    <dgm:cxn modelId="{8EB461B7-294B-437C-8AAB-A545FA2D9B5A}" type="presOf" srcId="{506F11DD-8278-4180-BF64-7F66C03FA7FE}" destId="{6D0CA727-DCC3-41FB-A69C-9AC7F2F91DB5}" srcOrd="0" destOrd="0" presId="urn:microsoft.com/office/officeart/2005/8/layout/bProcess2"/>
    <dgm:cxn modelId="{1EB40761-5F5C-40DD-BE06-34DF7B7B45F9}" type="presOf" srcId="{07E23FB3-6861-4DF2-B580-42B3234CE965}" destId="{92BE6B28-97E4-4671-BDAE-DCE6CCA50DC9}" srcOrd="0" destOrd="0" presId="urn:microsoft.com/office/officeart/2005/8/layout/bProcess2"/>
    <dgm:cxn modelId="{2DDD9D75-4464-44A1-8844-AF601607160D}" type="presOf" srcId="{F151A9B9-C4BD-4067-8447-DD5798DEC72E}" destId="{24E5D01C-4F14-47BF-A8E2-D97D5312D4D7}" srcOrd="0" destOrd="0" presId="urn:microsoft.com/office/officeart/2005/8/layout/bProcess2"/>
    <dgm:cxn modelId="{F6FC841A-B550-451A-AD56-64AFDFEC45FA}" type="presParOf" srcId="{5F719687-00E8-4827-B988-0363389F2E54}" destId="{92BE6B28-97E4-4671-BDAE-DCE6CCA50DC9}" srcOrd="0" destOrd="0" presId="urn:microsoft.com/office/officeart/2005/8/layout/bProcess2"/>
    <dgm:cxn modelId="{A2B2F98A-469B-45D3-81D7-BA613591033D}" type="presParOf" srcId="{5F719687-00E8-4827-B988-0363389F2E54}" destId="{24E5D01C-4F14-47BF-A8E2-D97D5312D4D7}" srcOrd="1" destOrd="0" presId="urn:microsoft.com/office/officeart/2005/8/layout/bProcess2"/>
    <dgm:cxn modelId="{292E0164-142B-42B0-A067-4820E4A5006A}" type="presParOf" srcId="{5F719687-00E8-4827-B988-0363389F2E54}" destId="{F050DFC5-200B-48B6-AE1C-2FFBBEEBD138}" srcOrd="2" destOrd="0" presId="urn:microsoft.com/office/officeart/2005/8/layout/bProcess2"/>
    <dgm:cxn modelId="{648903AF-54D0-4087-A0F6-785AB50E0284}" type="presParOf" srcId="{F050DFC5-200B-48B6-AE1C-2FFBBEEBD138}" destId="{6AE5DB09-0796-485D-AE9D-1BBB312C2699}" srcOrd="0" destOrd="0" presId="urn:microsoft.com/office/officeart/2005/8/layout/bProcess2"/>
    <dgm:cxn modelId="{E6C843E6-0DC3-495F-9781-4CBE3EA212BA}" type="presParOf" srcId="{F050DFC5-200B-48B6-AE1C-2FFBBEEBD138}" destId="{6D0CA727-DCC3-41FB-A69C-9AC7F2F91DB5}" srcOrd="1" destOrd="0" presId="urn:microsoft.com/office/officeart/2005/8/layout/bProcess2"/>
    <dgm:cxn modelId="{29CE7603-DE12-42C7-85AD-B742336069FF}" type="presParOf" srcId="{5F719687-00E8-4827-B988-0363389F2E54}" destId="{529A6AFC-A2EF-4EF6-A4B2-CAABF68A05E5}" srcOrd="3" destOrd="0" presId="urn:microsoft.com/office/officeart/2005/8/layout/bProcess2"/>
    <dgm:cxn modelId="{7AEB5CDD-19A6-4637-9742-B6392CCE6E1F}" type="presParOf" srcId="{5F719687-00E8-4827-B988-0363389F2E54}" destId="{935DB435-1E2F-4C35-8302-53B5C14F82D1}" srcOrd="4" destOrd="0" presId="urn:microsoft.com/office/officeart/2005/8/layout/bProcess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793C6-6B16-4A7E-AB9B-62150A32EF7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4F9FD56-F545-4AB6-85E7-8403E1A7B5D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Well Controlled</a:t>
          </a:r>
          <a:endParaRPr lang="en-US" dirty="0"/>
        </a:p>
      </dgm:t>
    </dgm:pt>
    <dgm:pt modelId="{64C9668B-D6E0-4545-A881-136D9BA79C6B}" type="parTrans" cxnId="{D8F4D9FE-937A-42BC-96E2-F26DC3C99944}">
      <dgm:prSet/>
      <dgm:spPr/>
      <dgm:t>
        <a:bodyPr/>
        <a:lstStyle/>
        <a:p>
          <a:endParaRPr lang="en-US"/>
        </a:p>
      </dgm:t>
    </dgm:pt>
    <dgm:pt modelId="{6B124E44-1A89-4F64-8FBF-8362DF8ECCB8}" type="sibTrans" cxnId="{D8F4D9FE-937A-42BC-96E2-F26DC3C99944}">
      <dgm:prSet/>
      <dgm:spPr/>
      <dgm:t>
        <a:bodyPr/>
        <a:lstStyle/>
        <a:p>
          <a:endParaRPr lang="en-US" dirty="0"/>
        </a:p>
      </dgm:t>
    </dgm:pt>
    <dgm:pt modelId="{7AF6B9CA-F467-4D5E-8691-9C0D7E115289}">
      <dgm:prSet phldrT="[Text]"/>
      <dgm:spPr>
        <a:solidFill>
          <a:srgbClr val="FFFF66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Not Well Controlled</a:t>
          </a:r>
          <a:endParaRPr lang="en-US" dirty="0">
            <a:solidFill>
              <a:schemeClr val="tx1"/>
            </a:solidFill>
          </a:endParaRPr>
        </a:p>
      </dgm:t>
    </dgm:pt>
    <dgm:pt modelId="{394F8254-9A13-4923-830A-6D6B0F9C8555}" type="parTrans" cxnId="{30771E69-16AC-4C2D-A637-1860881D3B95}">
      <dgm:prSet/>
      <dgm:spPr/>
      <dgm:t>
        <a:bodyPr/>
        <a:lstStyle/>
        <a:p>
          <a:endParaRPr lang="en-US"/>
        </a:p>
      </dgm:t>
    </dgm:pt>
    <dgm:pt modelId="{87D76D34-013C-4DDB-9F56-CFB86C56C2BC}" type="sibTrans" cxnId="{30771E69-16AC-4C2D-A637-1860881D3B95}">
      <dgm:prSet/>
      <dgm:spPr/>
      <dgm:t>
        <a:bodyPr/>
        <a:lstStyle/>
        <a:p>
          <a:endParaRPr lang="en-US" dirty="0"/>
        </a:p>
      </dgm:t>
    </dgm:pt>
    <dgm:pt modelId="{031D4CAB-4C7F-4812-99B0-BE3AB7304F0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Very Poorly Controlled</a:t>
          </a:r>
          <a:endParaRPr lang="en-US" dirty="0"/>
        </a:p>
      </dgm:t>
    </dgm:pt>
    <dgm:pt modelId="{BAEEF277-F71E-42F1-BACE-05E4352126CC}" type="parTrans" cxnId="{49E95D50-E138-4B08-BBDD-261AA402DEE0}">
      <dgm:prSet/>
      <dgm:spPr/>
      <dgm:t>
        <a:bodyPr/>
        <a:lstStyle/>
        <a:p>
          <a:endParaRPr lang="en-US"/>
        </a:p>
      </dgm:t>
    </dgm:pt>
    <dgm:pt modelId="{986AE715-5EEE-40A0-BCE4-D6FBCF460CB4}" type="sibTrans" cxnId="{49E95D50-E138-4B08-BBDD-261AA402DEE0}">
      <dgm:prSet/>
      <dgm:spPr/>
      <dgm:t>
        <a:bodyPr/>
        <a:lstStyle/>
        <a:p>
          <a:endParaRPr lang="en-US"/>
        </a:p>
      </dgm:t>
    </dgm:pt>
    <dgm:pt modelId="{CA48EDF5-E643-451D-96C1-2109941D8372}" type="pres">
      <dgm:prSet presAssocID="{024793C6-6B16-4A7E-AB9B-62150A32EF7E}" presName="linearFlow" presStyleCnt="0">
        <dgm:presLayoutVars>
          <dgm:resizeHandles val="exact"/>
        </dgm:presLayoutVars>
      </dgm:prSet>
      <dgm:spPr/>
    </dgm:pt>
    <dgm:pt modelId="{438E3A19-216B-49AD-A3EE-45254F4ACBC1}" type="pres">
      <dgm:prSet presAssocID="{04F9FD56-F545-4AB6-85E7-8403E1A7B5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82F98-8269-417A-AD4E-FC2F41CC7B8A}" type="pres">
      <dgm:prSet presAssocID="{6B124E44-1A89-4F64-8FBF-8362DF8ECCB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1C21465-E9AA-42B2-8180-2835CABC05B4}" type="pres">
      <dgm:prSet presAssocID="{6B124E44-1A89-4F64-8FBF-8362DF8ECCB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548164D-A539-40E9-A1A6-744A36D90D20}" type="pres">
      <dgm:prSet presAssocID="{7AF6B9CA-F467-4D5E-8691-9C0D7E1152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2A6BF-32F8-4C96-AC24-87CD30381E2F}" type="pres">
      <dgm:prSet presAssocID="{87D76D34-013C-4DDB-9F56-CFB86C56C2B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993AF8B-DF14-44FE-83EA-B254D8462ADE}" type="pres">
      <dgm:prSet presAssocID="{87D76D34-013C-4DDB-9F56-CFB86C56C2B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07B6022-2290-4FAF-9DEB-FC99607CC238}" type="pres">
      <dgm:prSet presAssocID="{031D4CAB-4C7F-4812-99B0-BE3AB7304F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D52D2-C091-4E68-AA74-237B04340C9C}" type="presOf" srcId="{031D4CAB-4C7F-4812-99B0-BE3AB7304F04}" destId="{407B6022-2290-4FAF-9DEB-FC99607CC238}" srcOrd="0" destOrd="0" presId="urn:microsoft.com/office/officeart/2005/8/layout/process2"/>
    <dgm:cxn modelId="{2AEAFF2D-F6B7-4F1B-B8AA-37E672AA28FD}" type="presOf" srcId="{04F9FD56-F545-4AB6-85E7-8403E1A7B5DE}" destId="{438E3A19-216B-49AD-A3EE-45254F4ACBC1}" srcOrd="0" destOrd="0" presId="urn:microsoft.com/office/officeart/2005/8/layout/process2"/>
    <dgm:cxn modelId="{52CCF1DE-CF34-4E7D-8468-77770DDDB851}" type="presOf" srcId="{87D76D34-013C-4DDB-9F56-CFB86C56C2BC}" destId="{D993AF8B-DF14-44FE-83EA-B254D8462ADE}" srcOrd="1" destOrd="0" presId="urn:microsoft.com/office/officeart/2005/8/layout/process2"/>
    <dgm:cxn modelId="{EB67480F-80E9-4203-93CA-851C4637A707}" type="presOf" srcId="{87D76D34-013C-4DDB-9F56-CFB86C56C2BC}" destId="{E142A6BF-32F8-4C96-AC24-87CD30381E2F}" srcOrd="0" destOrd="0" presId="urn:microsoft.com/office/officeart/2005/8/layout/process2"/>
    <dgm:cxn modelId="{30771E69-16AC-4C2D-A637-1860881D3B95}" srcId="{024793C6-6B16-4A7E-AB9B-62150A32EF7E}" destId="{7AF6B9CA-F467-4D5E-8691-9C0D7E115289}" srcOrd="1" destOrd="0" parTransId="{394F8254-9A13-4923-830A-6D6B0F9C8555}" sibTransId="{87D76D34-013C-4DDB-9F56-CFB86C56C2BC}"/>
    <dgm:cxn modelId="{D8F4D9FE-937A-42BC-96E2-F26DC3C99944}" srcId="{024793C6-6B16-4A7E-AB9B-62150A32EF7E}" destId="{04F9FD56-F545-4AB6-85E7-8403E1A7B5DE}" srcOrd="0" destOrd="0" parTransId="{64C9668B-D6E0-4545-A881-136D9BA79C6B}" sibTransId="{6B124E44-1A89-4F64-8FBF-8362DF8ECCB8}"/>
    <dgm:cxn modelId="{D616C6B3-56BF-4894-9CCE-494A44DCCE9C}" type="presOf" srcId="{6B124E44-1A89-4F64-8FBF-8362DF8ECCB8}" destId="{09F82F98-8269-417A-AD4E-FC2F41CC7B8A}" srcOrd="0" destOrd="0" presId="urn:microsoft.com/office/officeart/2005/8/layout/process2"/>
    <dgm:cxn modelId="{EE8C29CE-FA60-42E3-9BBD-9FE8D31B6A79}" type="presOf" srcId="{7AF6B9CA-F467-4D5E-8691-9C0D7E115289}" destId="{8548164D-A539-40E9-A1A6-744A36D90D20}" srcOrd="0" destOrd="0" presId="urn:microsoft.com/office/officeart/2005/8/layout/process2"/>
    <dgm:cxn modelId="{49E95D50-E138-4B08-BBDD-261AA402DEE0}" srcId="{024793C6-6B16-4A7E-AB9B-62150A32EF7E}" destId="{031D4CAB-4C7F-4812-99B0-BE3AB7304F04}" srcOrd="2" destOrd="0" parTransId="{BAEEF277-F71E-42F1-BACE-05E4352126CC}" sibTransId="{986AE715-5EEE-40A0-BCE4-D6FBCF460CB4}"/>
    <dgm:cxn modelId="{C7A45A64-EA1A-49E8-8708-FA473BF51D41}" type="presOf" srcId="{6B124E44-1A89-4F64-8FBF-8362DF8ECCB8}" destId="{41C21465-E9AA-42B2-8180-2835CABC05B4}" srcOrd="1" destOrd="0" presId="urn:microsoft.com/office/officeart/2005/8/layout/process2"/>
    <dgm:cxn modelId="{9B8E37D3-81FC-42E1-87C1-8DB1795E4B8C}" type="presOf" srcId="{024793C6-6B16-4A7E-AB9B-62150A32EF7E}" destId="{CA48EDF5-E643-451D-96C1-2109941D8372}" srcOrd="0" destOrd="0" presId="urn:microsoft.com/office/officeart/2005/8/layout/process2"/>
    <dgm:cxn modelId="{9720199D-5DFF-4B67-AC5A-251988BE042C}" type="presParOf" srcId="{CA48EDF5-E643-451D-96C1-2109941D8372}" destId="{438E3A19-216B-49AD-A3EE-45254F4ACBC1}" srcOrd="0" destOrd="0" presId="urn:microsoft.com/office/officeart/2005/8/layout/process2"/>
    <dgm:cxn modelId="{DB946A69-4F67-4F01-B365-9835BFEEDB93}" type="presParOf" srcId="{CA48EDF5-E643-451D-96C1-2109941D8372}" destId="{09F82F98-8269-417A-AD4E-FC2F41CC7B8A}" srcOrd="1" destOrd="0" presId="urn:microsoft.com/office/officeart/2005/8/layout/process2"/>
    <dgm:cxn modelId="{25F9B086-0589-489C-ADF9-68420637F374}" type="presParOf" srcId="{09F82F98-8269-417A-AD4E-FC2F41CC7B8A}" destId="{41C21465-E9AA-42B2-8180-2835CABC05B4}" srcOrd="0" destOrd="0" presId="urn:microsoft.com/office/officeart/2005/8/layout/process2"/>
    <dgm:cxn modelId="{5A9C8E1F-9198-481D-B42F-D3C97EC07E5B}" type="presParOf" srcId="{CA48EDF5-E643-451D-96C1-2109941D8372}" destId="{8548164D-A539-40E9-A1A6-744A36D90D20}" srcOrd="2" destOrd="0" presId="urn:microsoft.com/office/officeart/2005/8/layout/process2"/>
    <dgm:cxn modelId="{E621CD74-25C9-433B-85B9-F93C508B3B20}" type="presParOf" srcId="{CA48EDF5-E643-451D-96C1-2109941D8372}" destId="{E142A6BF-32F8-4C96-AC24-87CD30381E2F}" srcOrd="3" destOrd="0" presId="urn:microsoft.com/office/officeart/2005/8/layout/process2"/>
    <dgm:cxn modelId="{DE804D4B-2FDB-4B4D-B769-68B3CB37B798}" type="presParOf" srcId="{E142A6BF-32F8-4C96-AC24-87CD30381E2F}" destId="{D993AF8B-DF14-44FE-83EA-B254D8462ADE}" srcOrd="0" destOrd="0" presId="urn:microsoft.com/office/officeart/2005/8/layout/process2"/>
    <dgm:cxn modelId="{F2D391A9-D6A1-4A79-BED7-BE3DB1492FB5}" type="presParOf" srcId="{CA48EDF5-E643-451D-96C1-2109941D8372}" destId="{407B6022-2290-4FAF-9DEB-FC99607CC238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BE6B28-97E4-4671-BDAE-DCE6CCA50DC9}">
      <dsp:nvSpPr>
        <dsp:cNvPr id="0" name=""/>
        <dsp:cNvSpPr/>
      </dsp:nvSpPr>
      <dsp:spPr>
        <a:xfrm>
          <a:off x="87917" y="55506"/>
          <a:ext cx="1064457" cy="1064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School District</a:t>
          </a:r>
          <a:endParaRPr lang="en-US" sz="1600" kern="1200" dirty="0"/>
        </a:p>
      </dsp:txBody>
      <dsp:txXfrm>
        <a:off x="87917" y="55506"/>
        <a:ext cx="1064457" cy="1064457"/>
      </dsp:txXfrm>
    </dsp:sp>
    <dsp:sp modelId="{24E5D01C-4F14-47BF-A8E2-D97D5312D4D7}">
      <dsp:nvSpPr>
        <dsp:cNvPr id="0" name=""/>
        <dsp:cNvSpPr/>
      </dsp:nvSpPr>
      <dsp:spPr>
        <a:xfrm rot="5287182">
          <a:off x="1105661" y="493678"/>
          <a:ext cx="372560" cy="144004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CA727-DCC3-41FB-A69C-9AC7F2F91DB5}">
      <dsp:nvSpPr>
        <dsp:cNvPr id="0" name=""/>
        <dsp:cNvSpPr/>
      </dsp:nvSpPr>
      <dsp:spPr>
        <a:xfrm>
          <a:off x="1423372" y="3"/>
          <a:ext cx="1066814" cy="1087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Clinic</a:t>
          </a:r>
          <a:endParaRPr lang="en-US" sz="1600" kern="1200" dirty="0"/>
        </a:p>
      </dsp:txBody>
      <dsp:txXfrm>
        <a:off x="1423372" y="3"/>
        <a:ext cx="1066814" cy="1087702"/>
      </dsp:txXfrm>
    </dsp:sp>
    <dsp:sp modelId="{529A6AFC-A2EF-4EF6-A4B2-CAABF68A05E5}">
      <dsp:nvSpPr>
        <dsp:cNvPr id="0" name=""/>
        <dsp:cNvSpPr/>
      </dsp:nvSpPr>
      <dsp:spPr>
        <a:xfrm rot="10800000">
          <a:off x="1039607" y="950576"/>
          <a:ext cx="563381" cy="38203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DB435-1E2F-4C35-8302-53B5C14F82D1}">
      <dsp:nvSpPr>
        <dsp:cNvPr id="0" name=""/>
        <dsp:cNvSpPr/>
      </dsp:nvSpPr>
      <dsp:spPr>
        <a:xfrm>
          <a:off x="783324" y="1425087"/>
          <a:ext cx="1064457" cy="1064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Child &amp;Family</a:t>
          </a:r>
          <a:endParaRPr lang="en-US" sz="1600" kern="1200" dirty="0"/>
        </a:p>
      </dsp:txBody>
      <dsp:txXfrm>
        <a:off x="783324" y="1425087"/>
        <a:ext cx="1064457" cy="10644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E3A19-216B-49AD-A3EE-45254F4ACBC1}">
      <dsp:nvSpPr>
        <dsp:cNvPr id="0" name=""/>
        <dsp:cNvSpPr/>
      </dsp:nvSpPr>
      <dsp:spPr>
        <a:xfrm>
          <a:off x="526609" y="0"/>
          <a:ext cx="1719775" cy="95543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Well Controlled</a:t>
          </a:r>
          <a:endParaRPr lang="en-US" sz="2500" kern="1200" dirty="0"/>
        </a:p>
      </dsp:txBody>
      <dsp:txXfrm>
        <a:off x="526609" y="0"/>
        <a:ext cx="1719775" cy="955430"/>
      </dsp:txXfrm>
    </dsp:sp>
    <dsp:sp modelId="{09F82F98-8269-417A-AD4E-FC2F41CC7B8A}">
      <dsp:nvSpPr>
        <dsp:cNvPr id="0" name=""/>
        <dsp:cNvSpPr/>
      </dsp:nvSpPr>
      <dsp:spPr>
        <a:xfrm rot="5400000">
          <a:off x="1207353" y="979316"/>
          <a:ext cx="358286" cy="429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5400000">
        <a:off x="1207353" y="979316"/>
        <a:ext cx="358286" cy="429943"/>
      </dsp:txXfrm>
    </dsp:sp>
    <dsp:sp modelId="{8548164D-A539-40E9-A1A6-744A36D90D20}">
      <dsp:nvSpPr>
        <dsp:cNvPr id="0" name=""/>
        <dsp:cNvSpPr/>
      </dsp:nvSpPr>
      <dsp:spPr>
        <a:xfrm>
          <a:off x="526609" y="1433146"/>
          <a:ext cx="1719775" cy="955430"/>
        </a:xfrm>
        <a:prstGeom prst="roundRect">
          <a:avLst>
            <a:gd name="adj" fmla="val 10000"/>
          </a:avLst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Not Well Controlled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526609" y="1433146"/>
        <a:ext cx="1719775" cy="955430"/>
      </dsp:txXfrm>
    </dsp:sp>
    <dsp:sp modelId="{E142A6BF-32F8-4C96-AC24-87CD30381E2F}">
      <dsp:nvSpPr>
        <dsp:cNvPr id="0" name=""/>
        <dsp:cNvSpPr/>
      </dsp:nvSpPr>
      <dsp:spPr>
        <a:xfrm rot="5400000">
          <a:off x="1207353" y="2412462"/>
          <a:ext cx="358286" cy="429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5400000">
        <a:off x="1207353" y="2412462"/>
        <a:ext cx="358286" cy="429943"/>
      </dsp:txXfrm>
    </dsp:sp>
    <dsp:sp modelId="{407B6022-2290-4FAF-9DEB-FC99607CC238}">
      <dsp:nvSpPr>
        <dsp:cNvPr id="0" name=""/>
        <dsp:cNvSpPr/>
      </dsp:nvSpPr>
      <dsp:spPr>
        <a:xfrm>
          <a:off x="526609" y="2866292"/>
          <a:ext cx="1719775" cy="95543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Very Poorly Controlled</a:t>
          </a:r>
          <a:endParaRPr lang="en-US" sz="2500" kern="1200" dirty="0"/>
        </a:p>
      </dsp:txBody>
      <dsp:txXfrm>
        <a:off x="526609" y="2866292"/>
        <a:ext cx="1719775" cy="95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5530-F7A8-4BB5-A07B-B11B03E0D247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53C43-23F6-4E3E-BAA8-E8A7A0BBB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580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C43-23F6-4E3E-BAA8-E8A7A0BBBCC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FA13-AA75-46D2-9A30-9555189EE422}" type="datetimeFigureOut">
              <a:rPr lang="en-US" smtClean="0"/>
              <a:pPr/>
              <a:t>02/22/2012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A642-021F-4F01-870A-5DB939122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roodtl@health.missouri.edu" TargetMode="External"/><Relationship Id="rId3" Type="http://schemas.openxmlformats.org/officeDocument/2006/relationships/hyperlink" Target="mailto:peggy.gaddy@health.mo.gov" TargetMode="External"/><Relationship Id="rId7" Type="http://schemas.openxmlformats.org/officeDocument/2006/relationships/hyperlink" Target="mailto:earmbrecht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oremanp@health.missouri.edu" TargetMode="External"/><Relationship Id="rId5" Type="http://schemas.openxmlformats.org/officeDocument/2006/relationships/hyperlink" Target="mailto:sherri.homan@health.mo.gov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franciscob@health.missouri.edu" TargetMode="Externa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o.gov/data/brfss/index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microsoft.com/office/2007/relationships/diagramDrawing" Target="../diagrams/drawing2.xml"/><Relationship Id="rId4" Type="http://schemas.openxmlformats.org/officeDocument/2006/relationships/image" Target="../media/image23.png"/><Relationship Id="rId9" Type="http://schemas.openxmlformats.org/officeDocument/2006/relationships/image" Target="../media/image20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40.jpe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tif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665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4144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Data, Decision-Making and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Improving Outcomes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58241"/>
            <a:ext cx="7692681" cy="347588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      Missouri Asthma Prevention and Control Program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Peggy Gaddy, RRT, MBA		Benjamin Francisco, PhD, PNP, AE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peggy.gaddy@health.mo.gov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	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franciscob@health.missouri.edu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Sherri Homan, RN, PhD                                Paul Foreman, MA, MS, PhD 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5"/>
              </a:rPr>
              <a:t>sherri.homan@health.mo.gov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              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6"/>
              </a:rPr>
              <a:t>foremanp@health.missouri.edu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l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Eric  Armbrecht, PhD                                    Tammy Rood, PNP, AE-C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7"/>
              </a:rPr>
              <a:t>earmbrecht@gmail.com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                        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8"/>
              </a:rPr>
              <a:t>roodtl@health.missouri.edu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en-US" sz="3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5401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9936" y="6616187"/>
            <a:ext cx="154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October 12, 2011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4" descr="DHSS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731596"/>
            <a:ext cx="9525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8083550" y="6130596"/>
            <a:ext cx="1060450" cy="458830"/>
            <a:chOff x="6255727" y="4787571"/>
            <a:chExt cx="1060450" cy="45883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727" y="4789201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099789" y="4787571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600" y="1969477"/>
            <a:ext cx="56270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Based on dyad approach – clinic and school district in proximity prepared to deliver </a:t>
            </a:r>
            <a:r>
              <a:rPr lang="en-US" sz="2000" dirty="0" smtClean="0"/>
              <a:t>care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Rural and urban school districts identified as having the highest persistent childhood asthma rates and level of health risk in </a:t>
            </a:r>
            <a:r>
              <a:rPr lang="en-US" sz="2000" dirty="0" smtClean="0"/>
              <a:t>Missouri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Identify targets by matching the zip codes clinic sites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of Federally Qualified Health Centers (FQHC) and Asthma Ready Clinics </a:t>
            </a:r>
            <a:r>
              <a:rPr lang="en-US" sz="2000" dirty="0" smtClean="0"/>
              <a:t>(includes Medical Homes) with </a:t>
            </a:r>
            <a:r>
              <a:rPr lang="en-US" sz="2000" dirty="0"/>
              <a:t>local school </a:t>
            </a:r>
            <a:r>
              <a:rPr lang="en-US" sz="2000" dirty="0" smtClean="0"/>
              <a:t>districts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School nurses (17% of </a:t>
            </a:r>
            <a:r>
              <a:rPr lang="en-US" sz="2000" dirty="0" smtClean="0"/>
              <a:t>1,600 </a:t>
            </a:r>
            <a:r>
              <a:rPr lang="en-US" sz="2000" dirty="0"/>
              <a:t>total) who expressed interest in IMPACT programs after receiving 2011 Missouri School Asthma </a:t>
            </a:r>
            <a:r>
              <a:rPr lang="en-US" sz="2000" dirty="0" smtClean="0"/>
              <a:t>Manual</a:t>
            </a: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159911736"/>
              </p:ext>
            </p:extLst>
          </p:nvPr>
        </p:nvGraphicFramePr>
        <p:xfrm>
          <a:off x="5853723" y="1969477"/>
          <a:ext cx="2665047" cy="254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677" y="1397000"/>
            <a:ext cx="622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itchFamily="34" charset="0"/>
              </a:rPr>
              <a:t>School /Clinic Based  IMPACT Programs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723634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9666011"/>
              </p:ext>
            </p:extLst>
          </p:nvPr>
        </p:nvGraphicFramePr>
        <p:xfrm>
          <a:off x="800100" y="2110154"/>
          <a:ext cx="7543800" cy="392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5685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Message Type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Audience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Cost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1) Asthma Literacy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    </a:t>
                      </a:r>
                      <a:r>
                        <a:rPr lang="en-US" sz="1600" dirty="0" smtClean="0"/>
                        <a:t>-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4 concepts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Student w/</a:t>
                      </a:r>
                      <a:r>
                        <a:rPr lang="en-US" sz="2000" baseline="0" dirty="0" smtClean="0"/>
                        <a:t>asthma</a:t>
                      </a:r>
                      <a:br>
                        <a:rPr lang="en-US" sz="2000" baseline="0" dirty="0" smtClean="0"/>
                      </a:br>
                      <a:r>
                        <a:rPr lang="en-US" sz="1200" dirty="0" smtClean="0"/>
                        <a:t>(school-based)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 </a:t>
                      </a:r>
                    </a:p>
                    <a:p>
                      <a:pPr algn="ctr"/>
                      <a:r>
                        <a:rPr lang="en-US" sz="2000" dirty="0" smtClean="0"/>
                        <a:t>($5-25)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2) Key Messages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   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1600" dirty="0" smtClean="0"/>
                        <a:t>EPR3 defined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Patient</a:t>
                      </a:r>
                      <a:r>
                        <a:rPr lang="en-US" sz="2000" baseline="0" dirty="0" smtClean="0"/>
                        <a:t> and </a:t>
                      </a:r>
                      <a:r>
                        <a:rPr lang="en-US" sz="2000" dirty="0" smtClean="0"/>
                        <a:t>family</a:t>
                      </a:r>
                      <a:br>
                        <a:rPr lang="en-US" sz="2000" dirty="0" smtClean="0"/>
                      </a:br>
                      <a:r>
                        <a:rPr lang="en-US" sz="1200" dirty="0" smtClean="0"/>
                        <a:t>(medical home)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 </a:t>
                      </a:r>
                    </a:p>
                    <a:p>
                      <a:pPr algn="ctr"/>
                      <a:r>
                        <a:rPr lang="en-US" sz="2000" dirty="0" smtClean="0"/>
                        <a:t>(bundled)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3) Risk</a:t>
                      </a:r>
                      <a:r>
                        <a:rPr lang="en-US" sz="2000" baseline="0" dirty="0" smtClean="0"/>
                        <a:t> Reduction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   - </a:t>
                      </a:r>
                      <a:r>
                        <a:rPr lang="en-US" sz="1600" baseline="0" dirty="0" smtClean="0"/>
                        <a:t>99402 and 99401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Patient and family</a:t>
                      </a:r>
                      <a:br>
                        <a:rPr lang="en-US" sz="2000" dirty="0" smtClean="0"/>
                      </a:br>
                      <a:r>
                        <a:rPr lang="en-US" sz="1200" dirty="0" smtClean="0"/>
                        <a:t>(medical home)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Medium </a:t>
                      </a:r>
                      <a:br>
                        <a:rPr lang="en-US" sz="2000" dirty="0" smtClean="0"/>
                      </a:br>
                      <a:r>
                        <a:rPr lang="en-US" sz="1800" dirty="0" smtClean="0"/>
                        <a:t>($40, $20 x 2 = $80)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4) </a:t>
                      </a:r>
                      <a:r>
                        <a:rPr lang="en-US" sz="1800" dirty="0" smtClean="0"/>
                        <a:t>Self-management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   -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600" dirty="0" smtClean="0"/>
                        <a:t>98960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Patient and</a:t>
                      </a:r>
                      <a:r>
                        <a:rPr lang="en-US" sz="2000" baseline="0" dirty="0" smtClean="0"/>
                        <a:t> family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(multiple settings)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Medium</a:t>
                      </a:r>
                      <a:r>
                        <a:rPr lang="en-US" sz="2000" baseline="0" dirty="0" smtClean="0"/>
                        <a:t>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(</a:t>
                      </a:r>
                      <a:r>
                        <a:rPr lang="en-US" sz="2000" dirty="0" smtClean="0"/>
                        <a:t>$100)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6695" y="1318846"/>
            <a:ext cx="76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mpact" pitchFamily="34" charset="0"/>
              </a:rPr>
              <a:t>Education &amp; Care based on </a:t>
            </a:r>
            <a:endParaRPr lang="en-US" sz="2000" dirty="0" smtClean="0">
              <a:latin typeface="Impact" pitchFamily="34" charset="0"/>
            </a:endParaRPr>
          </a:p>
          <a:p>
            <a:r>
              <a:rPr lang="en-US" sz="2000" dirty="0" smtClean="0">
                <a:latin typeface="Impact" pitchFamily="34" charset="0"/>
              </a:rPr>
              <a:t>Real </a:t>
            </a:r>
            <a:r>
              <a:rPr lang="en-US" sz="2000" dirty="0">
                <a:latin typeface="Impact" pitchFamily="34" charset="0"/>
              </a:rPr>
              <a:t>Need </a:t>
            </a:r>
            <a:r>
              <a:rPr lang="en-US" sz="2000" dirty="0" smtClean="0">
                <a:latin typeface="Impact" pitchFamily="34" charset="0"/>
              </a:rPr>
              <a:t> +  Right </a:t>
            </a:r>
            <a:r>
              <a:rPr lang="en-US" sz="2000" dirty="0">
                <a:latin typeface="Impact" pitchFamily="34" charset="0"/>
              </a:rPr>
              <a:t>Service at a Reasonable Cost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6200" y="6543338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Stratified = Intensity “cost” </a:t>
            </a:r>
            <a:r>
              <a:rPr lang="en-US" sz="1400" dirty="0"/>
              <a:t>of </a:t>
            </a:r>
            <a:r>
              <a:rPr lang="en-US" sz="1400" dirty="0" smtClean="0"/>
              <a:t>care </a:t>
            </a:r>
            <a:r>
              <a:rPr lang="en-US" sz="1400" dirty="0"/>
              <a:t>is appropriate for burden of disease </a:t>
            </a:r>
            <a:r>
              <a:rPr lang="en-US" sz="1400" dirty="0" smtClean="0"/>
              <a:t>(</a:t>
            </a:r>
            <a:r>
              <a:rPr lang="en-US" sz="1400" dirty="0"/>
              <a:t>not just the dollars already spent on health care)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12615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5003513"/>
              </p:ext>
            </p:extLst>
          </p:nvPr>
        </p:nvGraphicFramePr>
        <p:xfrm>
          <a:off x="892664" y="2164862"/>
          <a:ext cx="7164997" cy="3874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70378"/>
                <a:gridCol w="1662521"/>
                <a:gridCol w="1836689"/>
                <a:gridCol w="1395409"/>
              </a:tblGrid>
              <a:tr h="495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Message Type</a:t>
                      </a:r>
                      <a:endParaRPr lang="en-US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</a:t>
                      </a:r>
                      <a:endParaRPr lang="en-US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Reach</a:t>
                      </a:r>
                      <a:endParaRPr lang="en-US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Funding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74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1) Asthma Literacy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    </a:t>
                      </a:r>
                      <a:r>
                        <a:rPr lang="en-US" sz="1600" dirty="0" smtClean="0"/>
                        <a:t>-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4 concepts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Teaming up</a:t>
                      </a:r>
                      <a:r>
                        <a:rPr lang="en-US" baseline="0" dirty="0" smtClean="0"/>
                        <a:t> for Asthma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1K </a:t>
                      </a:r>
                    </a:p>
                    <a:p>
                      <a:pPr algn="ctr"/>
                      <a:r>
                        <a:rPr lang="en-US" dirty="0" smtClean="0"/>
                        <a:t>school nurses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CDC/MFH</a:t>
                      </a:r>
                    </a:p>
                    <a:p>
                      <a:pPr algn="ctr"/>
                      <a:r>
                        <a:rPr lang="en-US" dirty="0" smtClean="0"/>
                        <a:t>$900K</a:t>
                      </a:r>
                      <a:endParaRPr lang="en-US" dirty="0"/>
                    </a:p>
                  </a:txBody>
                  <a:tcPr/>
                </a:tc>
              </a:tr>
              <a:tr h="774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2) Key Messages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   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1600" dirty="0" smtClean="0"/>
                        <a:t>EPR3 defined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Asthma Ready®</a:t>
                      </a:r>
                    </a:p>
                    <a:p>
                      <a:r>
                        <a:rPr lang="en-US" dirty="0" smtClean="0"/>
                        <a:t>Clinics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ARC,</a:t>
                      </a:r>
                      <a:r>
                        <a:rPr lang="en-US" baseline="0" dirty="0" smtClean="0"/>
                        <a:t> 500 MH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MFH/DHSS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$300K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623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3) Risk</a:t>
                      </a:r>
                      <a:r>
                        <a:rPr lang="en-US" sz="2000" baseline="0" dirty="0" smtClean="0"/>
                        <a:t> Reduction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   - </a:t>
                      </a:r>
                      <a:r>
                        <a:rPr lang="en-US" sz="1600" baseline="0" dirty="0" smtClean="0"/>
                        <a:t>99402 and 99401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Counseling</a:t>
                      </a:r>
                      <a:r>
                        <a:rPr lang="en-US" baseline="0" dirty="0" smtClean="0"/>
                        <a:t> for Asthma Risk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Med</a:t>
                      </a:r>
                      <a:r>
                        <a:rPr lang="en-US" baseline="0" dirty="0" smtClean="0"/>
                        <a:t>ical Homes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DHSS</a:t>
                      </a:r>
                    </a:p>
                    <a:p>
                      <a:pPr algn="ctr"/>
                      <a:r>
                        <a:rPr lang="en-US" dirty="0" smtClean="0"/>
                        <a:t>$150 K</a:t>
                      </a:r>
                      <a:endParaRPr lang="en-US" dirty="0"/>
                    </a:p>
                  </a:txBody>
                  <a:tcPr/>
                </a:tc>
              </a:tr>
              <a:tr h="727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4) </a:t>
                      </a:r>
                      <a:r>
                        <a:rPr lang="en-US" sz="1800" dirty="0" smtClean="0"/>
                        <a:t>Self-management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   -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600" dirty="0" smtClean="0"/>
                        <a:t>98960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ABC </a:t>
                      </a:r>
                      <a:r>
                        <a:rPr lang="en-US" sz="1200" dirty="0" smtClean="0"/>
                        <a:t>(caregivers)</a:t>
                      </a:r>
                    </a:p>
                    <a:p>
                      <a:r>
                        <a:rPr lang="en-US" dirty="0" smtClean="0"/>
                        <a:t>ACE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200" baseline="0" dirty="0" smtClean="0"/>
                        <a:t>(school-age)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1000 -</a:t>
                      </a:r>
                      <a:r>
                        <a:rPr lang="en-US" baseline="0" dirty="0" smtClean="0"/>
                        <a:t> 0 to 5</a:t>
                      </a:r>
                    </a:p>
                    <a:p>
                      <a:pPr algn="ctr"/>
                      <a:r>
                        <a:rPr lang="en-US" baseline="0" dirty="0" smtClean="0"/>
                        <a:t>  1200 - 6 to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DHSS $100K</a:t>
                      </a:r>
                    </a:p>
                    <a:p>
                      <a:pPr algn="ctr"/>
                      <a:r>
                        <a:rPr lang="en-US" dirty="0" smtClean="0"/>
                        <a:t>MFH  $</a:t>
                      </a:r>
                      <a:r>
                        <a:rPr lang="en-US" baseline="0" dirty="0" smtClean="0"/>
                        <a:t>100K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6695" y="1318846"/>
            <a:ext cx="76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mpact" pitchFamily="34" charset="0"/>
              </a:rPr>
              <a:t>Education &amp; Care based on </a:t>
            </a:r>
            <a:endParaRPr lang="en-US" sz="2000" dirty="0" smtClean="0">
              <a:latin typeface="Impact" pitchFamily="34" charset="0"/>
            </a:endParaRPr>
          </a:p>
          <a:p>
            <a:r>
              <a:rPr lang="en-US" sz="2000" dirty="0" smtClean="0">
                <a:latin typeface="Impact" pitchFamily="34" charset="0"/>
              </a:rPr>
              <a:t>Real </a:t>
            </a:r>
            <a:r>
              <a:rPr lang="en-US" sz="2000" dirty="0">
                <a:latin typeface="Impact" pitchFamily="34" charset="0"/>
              </a:rPr>
              <a:t>Need </a:t>
            </a:r>
            <a:r>
              <a:rPr lang="en-US" sz="2000" dirty="0" smtClean="0">
                <a:latin typeface="Impact" pitchFamily="34" charset="0"/>
              </a:rPr>
              <a:t> +  Right </a:t>
            </a:r>
            <a:r>
              <a:rPr lang="en-US" sz="2000" dirty="0">
                <a:latin typeface="Impact" pitchFamily="34" charset="0"/>
              </a:rPr>
              <a:t>Service at a Reasonable Cost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17230" y="6514694"/>
            <a:ext cx="8950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Stratified = Intensity “cost” </a:t>
            </a:r>
            <a:r>
              <a:rPr lang="en-US" sz="1400" dirty="0"/>
              <a:t>of </a:t>
            </a:r>
            <a:r>
              <a:rPr lang="en-US" sz="1400" dirty="0" smtClean="0"/>
              <a:t>care </a:t>
            </a:r>
            <a:r>
              <a:rPr lang="en-US" sz="1400" dirty="0"/>
              <a:t>is appropriate for burden of disease </a:t>
            </a:r>
            <a:r>
              <a:rPr lang="en-US" sz="1400" dirty="0" smtClean="0"/>
              <a:t>(</a:t>
            </a:r>
            <a:r>
              <a:rPr lang="en-US" sz="1400" dirty="0"/>
              <a:t>not just the dollars already spent on health care)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430482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77000" y="838200"/>
            <a:ext cx="26670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Successful Strategies 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43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399" y="533400"/>
            <a:ext cx="4886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Promising Interventions </a:t>
            </a:r>
            <a:endParaRPr lang="en-US" sz="3200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967297" y="23770"/>
            <a:ext cx="1060450" cy="490526"/>
            <a:chOff x="6212010" y="4666377"/>
            <a:chExt cx="1060450" cy="490526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  <p:pic>
        <p:nvPicPr>
          <p:cNvPr id="12" name="Content Placeholder 4" descr="asthma_MCchild_HEDIS_zip_sd_2010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529861"/>
            <a:ext cx="6457167" cy="5191369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53" y="1443525"/>
            <a:ext cx="2550747" cy="52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1815" y="1883508"/>
            <a:ext cx="24159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14,000 Medicaid kids </a:t>
            </a:r>
            <a:endParaRPr lang="en-US" sz="2800" dirty="0" smtClean="0"/>
          </a:p>
          <a:p>
            <a:endParaRPr lang="en-US" sz="3600" dirty="0" smtClean="0"/>
          </a:p>
          <a:p>
            <a:pPr algn="ctr"/>
            <a:r>
              <a:rPr lang="en-US" sz="3600" dirty="0" smtClean="0"/>
              <a:t>HEDIS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1) </a:t>
            </a:r>
            <a:r>
              <a:rPr lang="en-US" sz="1600" dirty="0" smtClean="0"/>
              <a:t>ER</a:t>
            </a:r>
          </a:p>
          <a:p>
            <a:pPr algn="ctr"/>
            <a:r>
              <a:rPr lang="en-US" sz="1600" dirty="0" smtClean="0"/>
              <a:t>2</a:t>
            </a:r>
            <a:r>
              <a:rPr lang="en-US" sz="1600" dirty="0"/>
              <a:t>) </a:t>
            </a:r>
            <a:r>
              <a:rPr lang="en-US" sz="1600" dirty="0" smtClean="0"/>
              <a:t>Inpatient</a:t>
            </a:r>
          </a:p>
          <a:p>
            <a:pPr algn="ctr"/>
            <a:r>
              <a:rPr lang="en-US" sz="1600" dirty="0" smtClean="0"/>
              <a:t>3</a:t>
            </a:r>
            <a:r>
              <a:rPr lang="en-US" sz="1600" dirty="0"/>
              <a:t>) 4 </a:t>
            </a:r>
            <a:r>
              <a:rPr lang="en-US" sz="1600" dirty="0" smtClean="0"/>
              <a:t>Outpatient </a:t>
            </a:r>
            <a:r>
              <a:rPr lang="en-US" sz="1600" dirty="0"/>
              <a:t>&amp; &gt;1 Rx, </a:t>
            </a:r>
            <a:endParaRPr lang="en-US" sz="1600" dirty="0" smtClean="0"/>
          </a:p>
          <a:p>
            <a:pPr algn="ctr"/>
            <a:r>
              <a:rPr lang="en-US" sz="1600" dirty="0" smtClean="0"/>
              <a:t>4</a:t>
            </a:r>
            <a:r>
              <a:rPr lang="en-US" sz="1600" dirty="0"/>
              <a:t>) &gt;3 asthma Rx </a:t>
            </a:r>
            <a:r>
              <a:rPr lang="en-US" sz="1600" dirty="0" smtClean="0"/>
              <a:t>dispensed</a:t>
            </a:r>
          </a:p>
          <a:p>
            <a:pPr algn="ctr"/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(by school district)</a:t>
            </a:r>
          </a:p>
        </p:txBody>
      </p:sp>
    </p:spTree>
    <p:extLst>
      <p:ext uri="{BB962C8B-B14F-4D97-AF65-F5344CB8AC3E}">
        <p14:creationId xmlns="" xmlns:p14="http://schemas.microsoft.com/office/powerpoint/2010/main" val="2248083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77000" y="838200"/>
            <a:ext cx="26670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Successful Strategies 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43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399" y="533400"/>
            <a:ext cx="4886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Promising Interventions </a:t>
            </a:r>
            <a:endParaRPr lang="en-US" sz="3200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967297" y="23770"/>
            <a:ext cx="1060450" cy="490526"/>
            <a:chOff x="6212010" y="4666377"/>
            <a:chExt cx="1060450" cy="490526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53" y="1443525"/>
            <a:ext cx="2550747" cy="52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1815" y="1883508"/>
            <a:ext cx="2415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itchFamily="18" charset="0"/>
              </a:rPr>
              <a:t>Missouri Asthma Educator Network-Credentialed Health </a:t>
            </a:r>
            <a:r>
              <a:rPr lang="en-US" b="1" dirty="0" smtClean="0">
                <a:latin typeface="Garamond" pitchFamily="18" charset="0"/>
              </a:rPr>
              <a:t>Professionals</a:t>
            </a:r>
          </a:p>
          <a:p>
            <a:pPr algn="ctr"/>
            <a:endParaRPr lang="en-US" b="1" dirty="0">
              <a:latin typeface="Garamond" pitchFamily="18" charset="0"/>
            </a:endParaRPr>
          </a:p>
          <a:p>
            <a:pPr algn="ctr"/>
            <a:r>
              <a:rPr lang="en-US" b="1" dirty="0" smtClean="0">
                <a:latin typeface="Garamond" pitchFamily="18" charset="0"/>
              </a:rPr>
              <a:t>More than </a:t>
            </a:r>
          </a:p>
          <a:p>
            <a:pPr algn="ctr"/>
            <a:r>
              <a:rPr lang="en-US" b="1" dirty="0" smtClean="0">
                <a:latin typeface="Garamond" pitchFamily="18" charset="0"/>
              </a:rPr>
              <a:t>1,400 trained</a:t>
            </a:r>
          </a:p>
          <a:p>
            <a:pPr algn="ctr"/>
            <a:r>
              <a:rPr lang="en-US" b="1" dirty="0" smtClean="0">
                <a:latin typeface="Garamond" pitchFamily="18" charset="0"/>
              </a:rPr>
              <a:t>mid-level</a:t>
            </a:r>
            <a:r>
              <a:rPr lang="en-US" dirty="0" smtClean="0">
                <a:latin typeface="Garamond" pitchFamily="18" charset="0"/>
              </a:rPr>
              <a:t> </a:t>
            </a:r>
          </a:p>
          <a:p>
            <a:pPr algn="ctr"/>
            <a:r>
              <a:rPr lang="en-US" dirty="0" smtClean="0">
                <a:latin typeface="Garamond" pitchFamily="18" charset="0"/>
              </a:rPr>
              <a:t>(6 hours</a:t>
            </a:r>
            <a:r>
              <a:rPr lang="en-US" dirty="0">
                <a:latin typeface="Garamond" pitchFamily="18" charset="0"/>
              </a:rPr>
              <a:t>) </a:t>
            </a:r>
            <a:br>
              <a:rPr lang="en-US" dirty="0">
                <a:latin typeface="Garamond" pitchFamily="18" charset="0"/>
              </a:rPr>
            </a:br>
            <a:endParaRPr lang="en-US" b="1" dirty="0">
              <a:latin typeface="Garamond" pitchFamily="18" charset="0"/>
            </a:endParaRPr>
          </a:p>
        </p:txBody>
      </p:sp>
      <p:pic>
        <p:nvPicPr>
          <p:cNvPr id="16" name="Content Placeholder 3" descr="BAECM081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16" y="1551152"/>
            <a:ext cx="5917457" cy="503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79480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7" y="1295400"/>
            <a:ext cx="325596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2010 06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" y="26670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7967297" y="23770"/>
            <a:ext cx="1060450" cy="490526"/>
            <a:chOff x="6212010" y="4666377"/>
            <a:chExt cx="1060450" cy="49052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0976720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5138" y="1143000"/>
            <a:ext cx="7936524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Impact" pitchFamily="34" charset="0"/>
              </a:rPr>
              <a:t> </a:t>
            </a:r>
            <a:r>
              <a:rPr lang="en-US" sz="2400" dirty="0" smtClean="0">
                <a:latin typeface="Impact" pitchFamily="34" charset="0"/>
              </a:rPr>
              <a:t>Self and Medical </a:t>
            </a:r>
            <a:br>
              <a:rPr lang="en-US" sz="2400" dirty="0" smtClean="0">
                <a:latin typeface="Impact" pitchFamily="34" charset="0"/>
              </a:rPr>
            </a:br>
            <a:r>
              <a:rPr lang="en-US" sz="2400" dirty="0" smtClean="0">
                <a:latin typeface="Impact" pitchFamily="34" charset="0"/>
              </a:rPr>
              <a:t>Management  Interventions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0" y="2219325"/>
            <a:ext cx="9143999" cy="46386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IMPACT Asthma Kids©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a multimedia, self management education program for students and parents </a:t>
            </a:r>
            <a:r>
              <a:rPr lang="en-US" sz="1700" dirty="0" smtClean="0"/>
              <a:t>(recognized by NIH as 1 of 3 evidence-based computer approaches)</a:t>
            </a:r>
          </a:p>
          <a:p>
            <a:pPr lvl="1"/>
            <a:endParaRPr lang="en-US" sz="1700" dirty="0" smtClean="0"/>
          </a:p>
          <a:p>
            <a:r>
              <a:rPr lang="en-US" b="1" dirty="0" smtClean="0"/>
              <a:t>Teaming Up for Asthma Control© </a:t>
            </a:r>
            <a:endParaRPr lang="en-US" b="1" dirty="0"/>
          </a:p>
          <a:p>
            <a:pPr lvl="1"/>
            <a:r>
              <a:rPr lang="en-US" sz="2400" dirty="0" smtClean="0"/>
              <a:t>an IMPACT derivative for asthma literacy, funded by CDC, uses a standardized student assessment to guide school nurse documentation of actionable asthma data</a:t>
            </a:r>
          </a:p>
          <a:p>
            <a:pPr lvl="1"/>
            <a:endParaRPr lang="en-US" sz="1500" dirty="0" smtClean="0"/>
          </a:p>
          <a:p>
            <a:r>
              <a:rPr lang="en-US" b="1" dirty="0" smtClean="0"/>
              <a:t>Assessment</a:t>
            </a:r>
          </a:p>
          <a:p>
            <a:pPr lvl="1"/>
            <a:r>
              <a:rPr lang="en-US" sz="2600" dirty="0" smtClean="0"/>
              <a:t>functional impairment </a:t>
            </a:r>
            <a:r>
              <a:rPr lang="en-US" sz="1600" dirty="0" smtClean="0"/>
              <a:t>(selected items from the Children’s Health Survey, for Asthma, American Academy of Pediatrics)</a:t>
            </a:r>
          </a:p>
          <a:p>
            <a:pPr lvl="1"/>
            <a:r>
              <a:rPr lang="en-US" sz="2600" dirty="0" smtClean="0"/>
              <a:t>FEV1</a:t>
            </a:r>
          </a:p>
          <a:p>
            <a:pPr lvl="1"/>
            <a:r>
              <a:rPr lang="en-US" sz="2600" dirty="0" smtClean="0"/>
              <a:t> inhalation technique</a:t>
            </a:r>
          </a:p>
          <a:p>
            <a:pPr lvl="1"/>
            <a:r>
              <a:rPr lang="en-US" sz="2600" dirty="0" smtClean="0"/>
              <a:t> recognition and adherence to ICS medications for messaging parents &amp; primary care providers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  <p:pic>
        <p:nvPicPr>
          <p:cNvPr id="15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31200" y="6257169"/>
            <a:ext cx="812800" cy="600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76720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9372" y="1066800"/>
            <a:ext cx="8153400" cy="14319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b="1" dirty="0" smtClean="0"/>
              <a:t>Student Asthma Literacy</a:t>
            </a:r>
            <a:br>
              <a:rPr lang="en-US" sz="2800" b="1" dirty="0" smtClean="0"/>
            </a:br>
            <a:r>
              <a:rPr lang="en-US" sz="2800" b="1" dirty="0" smtClean="0"/>
              <a:t>Teaming Up for Asthma Control©</a:t>
            </a:r>
            <a:endParaRPr lang="en-US" sz="28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543800" cy="1828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IMPACT Asthma Kids©, evidence-based  </a:t>
            </a:r>
            <a:endParaRPr lang="en-US" dirty="0"/>
          </a:p>
        </p:txBody>
      </p:sp>
      <p:pic>
        <p:nvPicPr>
          <p:cNvPr id="9" name="Picture 5" descr="qrme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200400"/>
            <a:ext cx="30654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hallen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263" y="3200400"/>
            <a:ext cx="30654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8197" y="6492875"/>
            <a:ext cx="461152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(c) Benjamin Francisco, PhD, PNP, AE-C 2011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  <p:pic>
        <p:nvPicPr>
          <p:cNvPr id="17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59725" y="5985650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76720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3416" y="1143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TUAC Evaluation Methods and Initial Results</a:t>
            </a:r>
            <a:endParaRPr lang="en-US" sz="3200" b="1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2016368"/>
            <a:ext cx="8229600" cy="4486031"/>
          </a:xfrm>
        </p:spPr>
        <p:txBody>
          <a:bodyPr>
            <a:normAutofit lnSpcReduction="10000"/>
          </a:bodyPr>
          <a:lstStyle/>
          <a:p>
            <a:endParaRPr lang="en-US" sz="2600" dirty="0" smtClean="0"/>
          </a:p>
          <a:p>
            <a:r>
              <a:rPr lang="en-US" sz="2000" dirty="0" smtClean="0"/>
              <a:t>Pre-Post TUAC intervention outcome indicators for these children were derived from 2008, 2009, 2010, 2011 </a:t>
            </a:r>
          </a:p>
          <a:p>
            <a:pPr marL="0" indent="0">
              <a:buNone/>
            </a:pPr>
            <a:r>
              <a:rPr lang="en-US" sz="2000" dirty="0" smtClean="0"/>
              <a:t>     Medicaid data:</a:t>
            </a:r>
          </a:p>
          <a:p>
            <a:pPr lvl="1"/>
            <a:r>
              <a:rPr lang="en-US" sz="2000" dirty="0" smtClean="0"/>
              <a:t>asthma outpatient visits </a:t>
            </a:r>
          </a:p>
          <a:p>
            <a:pPr lvl="1"/>
            <a:r>
              <a:rPr lang="en-US" sz="2000" dirty="0" smtClean="0"/>
              <a:t>ER visits and hospitalizations</a:t>
            </a:r>
          </a:p>
          <a:p>
            <a:pPr lvl="1"/>
            <a:r>
              <a:rPr lang="en-US" sz="2000" dirty="0" smtClean="0"/>
              <a:t>medication claims</a:t>
            </a:r>
          </a:p>
          <a:p>
            <a:pPr lvl="1"/>
            <a:r>
              <a:rPr lang="en-US" sz="2000" dirty="0" smtClean="0"/>
              <a:t>per member per month (PMPM) categorical costs</a:t>
            </a:r>
          </a:p>
          <a:p>
            <a:r>
              <a:rPr lang="en-US" sz="2000" dirty="0" smtClean="0"/>
              <a:t>Missouri Department of Elementary and Secondary Education (DESE) attendance and achievement records</a:t>
            </a:r>
          </a:p>
          <a:p>
            <a:r>
              <a:rPr lang="en-US" sz="2000" b="1" dirty="0" smtClean="0"/>
              <a:t> </a:t>
            </a:r>
            <a:r>
              <a:rPr lang="en-US" sz="2000" dirty="0" smtClean="0"/>
              <a:t>87 children participated. After TUAC intervention FEV1 significantly</a:t>
            </a:r>
            <a:r>
              <a:rPr lang="en-US" sz="2000" b="1" dirty="0" smtClean="0"/>
              <a:t> </a:t>
            </a:r>
            <a:r>
              <a:rPr lang="en-US" sz="2000" dirty="0" smtClean="0"/>
              <a:t>improved by 14.7%, inhalation technique improved significantly, student-reported impairment  and smoke exposure declined significantly.</a:t>
            </a:r>
            <a:endParaRPr lang="en-US" sz="2000" b="1" dirty="0" smtClean="0"/>
          </a:p>
          <a:p>
            <a:pPr lvl="1"/>
            <a:endParaRPr lang="en-US" sz="1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  <p:pic>
        <p:nvPicPr>
          <p:cNvPr id="12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108718" y="6102571"/>
            <a:ext cx="1035282" cy="765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76720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8708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Impact" pitchFamily="34" charset="0"/>
              </a:rPr>
              <a:t>New, Compelling Asthma Outcome Variables</a:t>
            </a:r>
            <a:endParaRPr lang="en-US" sz="3000" dirty="0">
              <a:latin typeface="Impact" pitchFamily="34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6616" y="2297722"/>
            <a:ext cx="8229600" cy="4251569"/>
          </a:xfrm>
        </p:spPr>
        <p:txBody>
          <a:bodyPr>
            <a:normAutofit/>
          </a:bodyPr>
          <a:lstStyle/>
          <a:p>
            <a:r>
              <a:rPr lang="en-US" b="1" dirty="0" smtClean="0"/>
              <a:t>ACD       </a:t>
            </a:r>
            <a:r>
              <a:rPr lang="en-US" dirty="0" smtClean="0">
                <a:solidFill>
                  <a:srgbClr val="0070C0"/>
                </a:solidFill>
              </a:rPr>
              <a:t>Acute </a:t>
            </a:r>
            <a:r>
              <a:rPr lang="en-US" dirty="0" smtClean="0">
                <a:solidFill>
                  <a:srgbClr val="0070C0"/>
                </a:solidFill>
              </a:rPr>
              <a:t>Care </a:t>
            </a:r>
            <a:r>
              <a:rPr lang="en-US" dirty="0" smtClean="0">
                <a:solidFill>
                  <a:srgbClr val="0070C0"/>
                </a:solidFill>
              </a:rPr>
              <a:t>Day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core </a:t>
            </a:r>
          </a:p>
          <a:p>
            <a:pPr algn="ctr">
              <a:buNone/>
            </a:pPr>
            <a:r>
              <a:rPr lang="en-US" sz="2400" dirty="0" smtClean="0"/>
              <a:t>ACD </a:t>
            </a:r>
            <a:r>
              <a:rPr lang="en-US" sz="2400" dirty="0" smtClean="0"/>
              <a:t>is defined as the number of days </a:t>
            </a:r>
          </a:p>
          <a:p>
            <a:pPr algn="ctr">
              <a:buNone/>
            </a:pPr>
            <a:r>
              <a:rPr lang="en-US" sz="2400" dirty="0" smtClean="0"/>
              <a:t>of acute care events in a given time period</a:t>
            </a:r>
          </a:p>
          <a:p>
            <a:pPr marL="457200" lvl="1" indent="0" algn="ctr">
              <a:buNone/>
            </a:pPr>
            <a:r>
              <a:rPr lang="en-US" dirty="0" smtClean="0"/>
              <a:t>If </a:t>
            </a:r>
            <a:r>
              <a:rPr lang="en-US" dirty="0" smtClean="0"/>
              <a:t>ACD </a:t>
            </a:r>
            <a:r>
              <a:rPr lang="en-US" dirty="0" smtClean="0"/>
              <a:t>= 6</a:t>
            </a:r>
          </a:p>
          <a:p>
            <a:pPr lvl="1" algn="ctr"/>
            <a:r>
              <a:rPr lang="en-US" dirty="0" smtClean="0"/>
              <a:t>6 ER visits </a:t>
            </a:r>
          </a:p>
          <a:p>
            <a:pPr lvl="1" algn="ctr"/>
            <a:r>
              <a:rPr lang="en-US" dirty="0" smtClean="0"/>
              <a:t>6 inpatient days or </a:t>
            </a:r>
          </a:p>
          <a:p>
            <a:pPr lvl="1" algn="ctr"/>
            <a:r>
              <a:rPr lang="en-US" dirty="0" smtClean="0"/>
              <a:t>3 ER visits &amp; 3 inpatient days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44012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Surveillance in Missouri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4727" y="1417637"/>
            <a:ext cx="4160188" cy="5095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Prevalence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8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.8% MO adults current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asthma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(2010)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dirty="0" smtClean="0"/>
              <a:t>-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 from 7.2%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(2000)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10.9% MO </a:t>
            </a:r>
            <a:r>
              <a:rPr lang="en-US" dirty="0"/>
              <a:t>c</a:t>
            </a:r>
            <a:r>
              <a:rPr lang="en-US" dirty="0" smtClean="0"/>
              <a:t>hildren current asthma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5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Disease Severity </a:t>
            </a:r>
            <a:r>
              <a:rPr lang="en-US" sz="1400" b="1" dirty="0" smtClean="0"/>
              <a:t>(Health Service Utilization)*</a:t>
            </a:r>
            <a:endParaRPr lang="en-US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Highest </a:t>
            </a:r>
            <a:r>
              <a:rPr lang="en-US" dirty="0" smtClean="0"/>
              <a:t>hospitalization rates: ages 1-4</a:t>
            </a: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Elevated rates </a:t>
            </a:r>
            <a:r>
              <a:rPr lang="en-US" dirty="0"/>
              <a:t>until age 14,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lower between age 15-44</a:t>
            </a: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Significant for African-Americans  </a:t>
            </a:r>
          </a:p>
          <a:p>
            <a:pPr marL="342900" indent="-342900">
              <a:spcBef>
                <a:spcPct val="20000"/>
              </a:spcBef>
            </a:pPr>
            <a:endParaRPr lang="en-US" sz="5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guided by data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21968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*Missouri Department of Health and Senior Services. Missouri Information for Community Assessment (MICA) and Behavioral Risk Factor Surveillance System </a:t>
            </a:r>
            <a:r>
              <a:rPr lang="en-US" sz="1100" dirty="0" smtClean="0">
                <a:hlinkClick r:id="rId3"/>
              </a:rPr>
              <a:t>http://health.mo.gov/data/brfss/index.php</a:t>
            </a:r>
            <a:r>
              <a:rPr lang="en-US" sz="1100" dirty="0" smtClean="0"/>
              <a:t>   </a:t>
            </a:r>
          </a:p>
          <a:p>
            <a:endParaRPr lang="en-US" sz="1100" dirty="0"/>
          </a:p>
        </p:txBody>
      </p:sp>
      <p:grpSp>
        <p:nvGrpSpPr>
          <p:cNvPr id="3" name="Group 14"/>
          <p:cNvGrpSpPr/>
          <p:nvPr/>
        </p:nvGrpSpPr>
        <p:grpSpPr>
          <a:xfrm>
            <a:off x="176170" y="4493789"/>
            <a:ext cx="4173092" cy="2089890"/>
            <a:chOff x="5029200" y="1676400"/>
            <a:chExt cx="3962400" cy="19843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8721"/>
            <a:stretch>
              <a:fillRect/>
            </a:stretch>
          </p:blipFill>
          <p:spPr bwMode="auto">
            <a:xfrm>
              <a:off x="5105400" y="1676400"/>
              <a:ext cx="3810000" cy="198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ounded Rectangle 8"/>
            <p:cNvSpPr/>
            <p:nvPr/>
          </p:nvSpPr>
          <p:spPr>
            <a:xfrm>
              <a:off x="5029200" y="1709737"/>
              <a:ext cx="3962400" cy="1871663"/>
            </a:xfrm>
            <a:prstGeom prst="roundRect">
              <a:avLst>
                <a:gd name="adj" fmla="val 1169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6"/>
          <p:cNvGrpSpPr/>
          <p:nvPr/>
        </p:nvGrpSpPr>
        <p:grpSpPr>
          <a:xfrm>
            <a:off x="4572001" y="1434352"/>
            <a:ext cx="4487592" cy="2676254"/>
            <a:chOff x="5867400" y="3886200"/>
            <a:chExt cx="2743200" cy="2514600"/>
          </a:xfrm>
        </p:grpSpPr>
        <p:sp>
          <p:nvSpPr>
            <p:cNvPr id="17" name="Rounded Rectangle 16"/>
            <p:cNvSpPr/>
            <p:nvPr/>
          </p:nvSpPr>
          <p:spPr>
            <a:xfrm>
              <a:off x="5867400" y="3886200"/>
              <a:ext cx="2743200" cy="2514600"/>
            </a:xfrm>
            <a:prstGeom prst="roundRect">
              <a:avLst>
                <a:gd name="adj" fmla="val 1060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9800" y="3962401"/>
              <a:ext cx="2590800" cy="47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/>
            </a:p>
          </p:txBody>
        </p:sp>
      </p:grp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67430666"/>
              </p:ext>
            </p:extLst>
          </p:nvPr>
        </p:nvGraphicFramePr>
        <p:xfrm>
          <a:off x="4572000" y="1474902"/>
          <a:ext cx="4402660" cy="259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89" y="4467422"/>
            <a:ext cx="2762323" cy="203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8708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Impact" pitchFamily="34" charset="0"/>
              </a:rPr>
              <a:t>New, Compelling Asthma Outcome Variables</a:t>
            </a:r>
            <a:endParaRPr lang="en-US" sz="3000" dirty="0">
              <a:latin typeface="Impact" pitchFamily="34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85261" y="2125785"/>
            <a:ext cx="4286739" cy="461889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POPT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Proportion (P) of Outpatient visits (OP) to Total visits (T) including OP, ER visits  &amp;  inpatient days</a:t>
            </a:r>
          </a:p>
          <a:p>
            <a:pPr lvl="1"/>
            <a:r>
              <a:rPr lang="en-US" sz="2400" dirty="0" smtClean="0"/>
              <a:t>expressed from 0 to1 </a:t>
            </a:r>
          </a:p>
          <a:p>
            <a:pPr lvl="1"/>
            <a:r>
              <a:rPr lang="en-US" sz="2400" dirty="0" smtClean="0"/>
              <a:t>where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“0” is the worst case scenario                                                 </a:t>
            </a:r>
            <a:r>
              <a:rPr lang="en-US" sz="1400" dirty="0" smtClean="0"/>
              <a:t>(no outpatient visits, all asthma encounters are in acute care settings)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“1” is the best case scenario (only OP visits)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2790092"/>
            <a:ext cx="4173092" cy="3150379"/>
          </a:xfrm>
          <a:prstGeom prst="roundRect">
            <a:avLst>
              <a:gd name="adj" fmla="val 1169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8533" y="2808966"/>
            <a:ext cx="3071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Example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1 OP visit and 9 ER visits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1 OP / 1 OP + 9 ER =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0.1 POPT</a:t>
            </a:r>
          </a:p>
          <a:p>
            <a:pPr algn="ctr"/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Or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49389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8708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Impact" pitchFamily="34" charset="0"/>
              </a:rPr>
              <a:t>New, Compelling Asthma Outcome Variables</a:t>
            </a:r>
            <a:endParaRPr lang="en-US" sz="3000" dirty="0">
              <a:latin typeface="Impact" pitchFamily="34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10062" cy="449384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DPR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Dose Possession Rate</a:t>
            </a:r>
          </a:p>
          <a:p>
            <a:endParaRPr lang="en-US" sz="2800" dirty="0" smtClean="0"/>
          </a:p>
          <a:p>
            <a:r>
              <a:rPr lang="en-US" sz="2800" dirty="0" smtClean="0"/>
              <a:t>Daily amount of drug </a:t>
            </a:r>
            <a:r>
              <a:rPr lang="en-US" sz="1800" dirty="0" smtClean="0"/>
              <a:t>(i.e., </a:t>
            </a:r>
            <a:r>
              <a:rPr lang="en-US" sz="1800" dirty="0"/>
              <a:t>i</a:t>
            </a:r>
            <a:r>
              <a:rPr lang="en-US" sz="1800" dirty="0" smtClean="0"/>
              <a:t>nhaled </a:t>
            </a:r>
            <a:r>
              <a:rPr lang="en-US" sz="1800" dirty="0"/>
              <a:t>c</a:t>
            </a:r>
            <a:r>
              <a:rPr lang="en-US" sz="1800" dirty="0" smtClean="0"/>
              <a:t>orticosteroids) </a:t>
            </a:r>
            <a:r>
              <a:rPr lang="en-US" sz="2800" dirty="0" smtClean="0"/>
              <a:t>available over a dispensing interval</a:t>
            </a:r>
            <a:endParaRPr lang="en-US" sz="2800" dirty="0"/>
          </a:p>
          <a:p>
            <a:endParaRPr lang="en-US" dirty="0" smtClean="0"/>
          </a:p>
          <a:p>
            <a:r>
              <a:rPr lang="en-US" sz="2800" dirty="0"/>
              <a:t>C</a:t>
            </a:r>
            <a:r>
              <a:rPr lang="en-US" sz="2800" dirty="0" smtClean="0"/>
              <a:t>harting </a:t>
            </a:r>
            <a:r>
              <a:rPr lang="en-US" sz="2800" dirty="0" smtClean="0"/>
              <a:t>ACD, </a:t>
            </a:r>
            <a:r>
              <a:rPr lang="en-US" sz="2800" dirty="0" smtClean="0"/>
              <a:t>POPT &amp; DPR to model opportunities for family member, PCP and school nurse messaging</a:t>
            </a:r>
          </a:p>
          <a:p>
            <a:endParaRPr lang="en-US" sz="2400" dirty="0"/>
          </a:p>
          <a:p>
            <a:r>
              <a:rPr lang="en-US" sz="2800" dirty="0" smtClean="0"/>
              <a:t>Data available within one month of event for timely actions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5437479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35185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63416" y="999715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Impact" pitchFamily="34" charset="0"/>
              </a:rPr>
              <a:t>New, Compelling Asthma Outcome Variables</a:t>
            </a:r>
            <a:endParaRPr lang="en-US" sz="3000" dirty="0">
              <a:latin typeface="Impact" pitchFamily="34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0" y="1974850"/>
            <a:ext cx="6216650" cy="488314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DPR</a:t>
            </a:r>
            <a:r>
              <a:rPr lang="en-US" dirty="0"/>
              <a:t> </a:t>
            </a:r>
            <a:r>
              <a:rPr lang="en-US" b="1" dirty="0" smtClean="0"/>
              <a:t>charts change trajectory of care</a:t>
            </a:r>
          </a:p>
          <a:p>
            <a:endParaRPr lang="en-US" sz="1200" b="1" dirty="0" smtClean="0"/>
          </a:p>
          <a:p>
            <a:r>
              <a:rPr lang="en-US" sz="2400" dirty="0"/>
              <a:t>Micrograms of asthma </a:t>
            </a:r>
            <a:r>
              <a:rPr lang="en-US" sz="2400" dirty="0" smtClean="0"/>
              <a:t>medication and EPR3 ICS dose ranges </a:t>
            </a:r>
            <a:r>
              <a:rPr lang="en-US" sz="2400" dirty="0"/>
              <a:t>are plotted on the </a:t>
            </a:r>
            <a:r>
              <a:rPr lang="en-US" sz="2400" dirty="0" smtClean="0"/>
              <a:t>y </a:t>
            </a:r>
            <a:r>
              <a:rPr lang="en-US" sz="2400" dirty="0"/>
              <a:t>axis </a:t>
            </a:r>
            <a:r>
              <a:rPr lang="en-US" sz="2400" dirty="0" smtClean="0"/>
              <a:t>by EPR3 guidelines </a:t>
            </a:r>
          </a:p>
          <a:p>
            <a:pPr lvl="1"/>
            <a:r>
              <a:rPr lang="en-US" sz="1600" dirty="0" smtClean="0"/>
              <a:t>by </a:t>
            </a:r>
            <a:r>
              <a:rPr lang="en-US" sz="1600" dirty="0"/>
              <a:t>age, sub-therapeutic, low, medium, high or very </a:t>
            </a:r>
            <a:r>
              <a:rPr lang="en-US" sz="1600" dirty="0" smtClean="0"/>
              <a:t>high</a:t>
            </a:r>
          </a:p>
          <a:p>
            <a:endParaRPr lang="en-US" sz="2600" dirty="0"/>
          </a:p>
          <a:p>
            <a:r>
              <a:rPr lang="en-US" sz="2400"/>
              <a:t>Asthma </a:t>
            </a:r>
            <a:r>
              <a:rPr lang="en-US" sz="2400" smtClean="0"/>
              <a:t>ACD </a:t>
            </a:r>
            <a:r>
              <a:rPr lang="en-US" sz="2400" dirty="0"/>
              <a:t>(ED and IP days) </a:t>
            </a:r>
            <a:r>
              <a:rPr lang="en-US" sz="2400" dirty="0" smtClean="0"/>
              <a:t>are </a:t>
            </a:r>
            <a:r>
              <a:rPr lang="en-US" sz="2400" dirty="0"/>
              <a:t>plotted on the </a:t>
            </a:r>
            <a:r>
              <a:rPr lang="en-US" sz="2400" dirty="0" smtClean="0"/>
              <a:t>x </a:t>
            </a:r>
            <a:r>
              <a:rPr lang="en-US" sz="2400" dirty="0"/>
              <a:t>axis (time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/>
              <a:t>POPT is calculated and displayed. </a:t>
            </a:r>
            <a:r>
              <a:rPr lang="en-US" sz="2400" dirty="0" smtClean="0"/>
              <a:t>DPR graphed </a:t>
            </a:r>
            <a:r>
              <a:rPr lang="en-US" sz="2400" dirty="0"/>
              <a:t>by actual dispensing interval, by year &amp; 90 day </a:t>
            </a:r>
            <a:endParaRPr lang="en-US" sz="2400" dirty="0" smtClean="0"/>
          </a:p>
          <a:p>
            <a:endParaRPr lang="en-US" sz="2600" dirty="0"/>
          </a:p>
          <a:p>
            <a:r>
              <a:rPr lang="en-US" sz="2400" dirty="0"/>
              <a:t>Trajectory of delivered asthma health care can be analyzed and appropriate interventions prompted by messaging members, PCPs and school </a:t>
            </a:r>
            <a:r>
              <a:rPr lang="en-US" sz="2400" dirty="0" smtClean="0"/>
              <a:t>nurses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  <p:pic>
        <p:nvPicPr>
          <p:cNvPr id="10246" name="Picture 6" descr="C:\Users\Owner\AppData\Local\Microsoft\Windows\Temporary Internet Files\Content.IE5\ZCDIYS68\MP90038263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5193392"/>
            <a:ext cx="2330450" cy="1664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267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76939"/>
            <a:ext cx="5029537" cy="53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20119" y="2175298"/>
            <a:ext cx="4038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Sub-therapeutic doses of </a:t>
            </a:r>
            <a:r>
              <a:rPr lang="en-US" sz="2400" b="1" dirty="0" smtClean="0"/>
              <a:t>ICS, low </a:t>
            </a:r>
            <a:r>
              <a:rPr lang="en-US" sz="2400" b="1" dirty="0"/>
              <a:t>PopT, high ACE, high SABA</a:t>
            </a:r>
          </a:p>
        </p:txBody>
      </p:sp>
      <p:pic>
        <p:nvPicPr>
          <p:cNvPr id="9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970182" y="5989934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4012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1" y="1295400"/>
            <a:ext cx="49471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181600" y="1954947"/>
            <a:ext cx="3610708" cy="18589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Two ER visits, </a:t>
            </a:r>
            <a:br>
              <a:rPr lang="en-US" sz="2400" b="1" dirty="0" smtClean="0"/>
            </a:br>
            <a:r>
              <a:rPr lang="en-US" sz="2400" b="1" dirty="0" smtClean="0"/>
              <a:t>starts ICS, </a:t>
            </a:r>
            <a:br>
              <a:rPr lang="en-US" sz="2400" b="1" dirty="0" smtClean="0"/>
            </a:br>
            <a:r>
              <a:rPr lang="en-US" sz="2400" b="1" dirty="0" smtClean="0"/>
              <a:t>SABA use drops</a:t>
            </a:r>
            <a:endParaRPr lang="en-US" sz="2400" b="1" dirty="0"/>
          </a:p>
        </p:txBody>
      </p:sp>
      <p:pic>
        <p:nvPicPr>
          <p:cNvPr id="9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970182" y="5989934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4012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95" y="1559292"/>
            <a:ext cx="39450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5200" y="3959103"/>
            <a:ext cx="383507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441092" y="1692848"/>
            <a:ext cx="4626708" cy="169903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High ACE &gt; 11, 31 oral steroid bursts, </a:t>
            </a:r>
            <a:br>
              <a:rPr lang="en-US" sz="2000" b="1" dirty="0" smtClean="0"/>
            </a:br>
            <a:r>
              <a:rPr lang="en-US" sz="2000" b="1" dirty="0" smtClean="0"/>
              <a:t>sub-therapeutic ICS, high SABA, high cost</a:t>
            </a:r>
            <a:endParaRPr lang="en-US" sz="2000" b="1" dirty="0"/>
          </a:p>
        </p:txBody>
      </p:sp>
      <p:pic>
        <p:nvPicPr>
          <p:cNvPr id="10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982463" y="5990301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4012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954" y="1439616"/>
            <a:ext cx="4416960" cy="525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470400" y="2165960"/>
            <a:ext cx="4677508" cy="1671393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/>
              <a:t>ACE =1 (ED visit), </a:t>
            </a:r>
            <a:br>
              <a:rPr lang="en-US" sz="2200" b="1" dirty="0" smtClean="0"/>
            </a:br>
            <a:r>
              <a:rPr lang="en-US" sz="2200" b="1" dirty="0" smtClean="0"/>
              <a:t>high SABA, PopT = 0.83, </a:t>
            </a:r>
            <a:br>
              <a:rPr lang="en-US" sz="2200" b="1" dirty="0" smtClean="0"/>
            </a:br>
            <a:r>
              <a:rPr lang="en-US" sz="2200" b="1" dirty="0" smtClean="0"/>
              <a:t>TUAC participation, medium dose ICS</a:t>
            </a:r>
            <a:endParaRPr lang="en-US" sz="2200" b="1" dirty="0"/>
          </a:p>
        </p:txBody>
      </p:sp>
      <p:pic>
        <p:nvPicPr>
          <p:cNvPr id="9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970182" y="5991991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4012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68031" y="1295400"/>
            <a:ext cx="8229600" cy="7756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Impact" pitchFamily="34" charset="0"/>
              </a:rPr>
              <a:t>Intervention Data Messaging Capacity</a:t>
            </a:r>
            <a:endParaRPr lang="en-US" sz="2800" dirty="0">
              <a:latin typeface="Impac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855788109"/>
              </p:ext>
            </p:extLst>
          </p:nvPr>
        </p:nvGraphicFramePr>
        <p:xfrm>
          <a:off x="5916246" y="2282092"/>
          <a:ext cx="2772994" cy="3821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226646" y="2024184"/>
            <a:ext cx="5334612" cy="475957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Initial TUAC assessments are analyzed by EPR3 algorithms to suggest additional assessments and interventions by the school nurse</a:t>
            </a:r>
          </a:p>
          <a:p>
            <a:endParaRPr lang="en-US" sz="1000" dirty="0" smtClean="0"/>
          </a:p>
          <a:p>
            <a:r>
              <a:rPr lang="en-US" sz="2000" dirty="0" smtClean="0"/>
              <a:t>Children are categorized into three zone classifications of EPR3→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Parents and PCPs are alerted by school nurse regarding findings in timely manner</a:t>
            </a:r>
          </a:p>
          <a:p>
            <a:endParaRPr lang="en-US" sz="2000" dirty="0" smtClean="0"/>
          </a:p>
          <a:p>
            <a:r>
              <a:rPr lang="en-US" sz="2000" dirty="0" smtClean="0"/>
              <a:t>All clinical interventions are collaborative with goal of moving children into the </a:t>
            </a:r>
            <a:r>
              <a:rPr lang="en-US" sz="2000" b="1" dirty="0" smtClean="0">
                <a:solidFill>
                  <a:srgbClr val="00B050"/>
                </a:solidFill>
              </a:rPr>
              <a:t>GREEN</a:t>
            </a:r>
            <a:r>
              <a:rPr lang="en-US" sz="2000" dirty="0" smtClean="0"/>
              <a:t> zone over time. An expert support system is needed to provide resources, analysis and messaging (ARC)</a:t>
            </a:r>
            <a:endParaRPr lang="en-US" sz="2000" dirty="0"/>
          </a:p>
        </p:txBody>
      </p:sp>
      <p:pic>
        <p:nvPicPr>
          <p:cNvPr id="17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346888" y="6268766"/>
            <a:ext cx="797112" cy="589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79138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6424" y="2024185"/>
            <a:ext cx="5591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921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/>
              <a:t>Clinicians Assess Impairment &amp; Risk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766314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3077" y="99971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/>
              <a:t>School nurses assess impairment &amp; risk</a:t>
            </a:r>
            <a:endParaRPr lang="en-US" sz="28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906954"/>
            <a:ext cx="7162800" cy="489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5"/>
          <p:cNvSpPr txBox="1">
            <a:spLocks noChangeArrowheads="1"/>
          </p:cNvSpPr>
          <p:nvPr/>
        </p:nvSpPr>
        <p:spPr bwMode="auto">
          <a:xfrm>
            <a:off x="42985" y="1774092"/>
            <a:ext cx="8991600" cy="2590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5"/>
          <p:cNvSpPr txBox="1">
            <a:spLocks noChangeArrowheads="1"/>
          </p:cNvSpPr>
          <p:nvPr/>
        </p:nvSpPr>
        <p:spPr bwMode="auto">
          <a:xfrm>
            <a:off x="4724400" y="4038600"/>
            <a:ext cx="1219200" cy="2590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30818" y="6011720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66314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07" y="255165"/>
            <a:ext cx="80772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Surveillance in Missouri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4727" y="1417637"/>
            <a:ext cx="4160188" cy="5095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Prevalence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19.6% St. Louis City children current asthma </a:t>
            </a:r>
            <a:r>
              <a:rPr lang="en-US" sz="1400" dirty="0"/>
              <a:t>(</a:t>
            </a:r>
            <a:r>
              <a:rPr lang="en-US" sz="1400" dirty="0" smtClean="0"/>
              <a:t>2008)</a:t>
            </a:r>
            <a:r>
              <a:rPr lang="en-US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5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Disease Severity </a:t>
            </a:r>
            <a:r>
              <a:rPr lang="en-US" sz="1400" b="1" dirty="0" smtClean="0"/>
              <a:t>(Health Service Utilization)</a:t>
            </a:r>
            <a:endParaRPr lang="en-US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Significant for African-Americans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ER visit rate almost 3x higher  </a:t>
            </a:r>
          </a:p>
          <a:p>
            <a:pPr marL="342900" indent="-342900">
              <a:spcBef>
                <a:spcPct val="20000"/>
              </a:spcBef>
            </a:pPr>
            <a:endParaRPr lang="en-US" sz="5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guided by data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32" y="6642556"/>
            <a:ext cx="8898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*Missouri Department of Health and Senior Services. Behavioral Risk Factor Surveillance System and MICA</a:t>
            </a:r>
            <a:r>
              <a:rPr lang="en-US" sz="1100" dirty="0"/>
              <a:t>.</a:t>
            </a:r>
            <a:endParaRPr lang="en-US" sz="1100" dirty="0" smtClean="0"/>
          </a:p>
          <a:p>
            <a:endParaRPr lang="en-US" sz="1100" dirty="0"/>
          </a:p>
        </p:txBody>
      </p:sp>
      <p:grpSp>
        <p:nvGrpSpPr>
          <p:cNvPr id="7" name="Group 16"/>
          <p:cNvGrpSpPr/>
          <p:nvPr/>
        </p:nvGrpSpPr>
        <p:grpSpPr>
          <a:xfrm>
            <a:off x="7065035" y="1305494"/>
            <a:ext cx="1966822" cy="1860401"/>
            <a:chOff x="5867400" y="3886200"/>
            <a:chExt cx="2743200" cy="2514600"/>
          </a:xfrm>
        </p:grpSpPr>
        <p:sp>
          <p:nvSpPr>
            <p:cNvPr id="11" name="Rounded Rectangle 10"/>
            <p:cNvSpPr/>
            <p:nvPr/>
          </p:nvSpPr>
          <p:spPr>
            <a:xfrm>
              <a:off x="5867400" y="3886200"/>
              <a:ext cx="2743200" cy="2514600"/>
            </a:xfrm>
            <a:prstGeom prst="roundRect">
              <a:avLst>
                <a:gd name="adj" fmla="val 1060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3962401"/>
              <a:ext cx="2590800" cy="47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59857" y="1417637"/>
            <a:ext cx="4401115" cy="5095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/>
              <a:t>Rural vs. Urban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ER visits for children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       highest rates in urban  </a:t>
            </a:r>
            <a:br>
              <a:rPr lang="en-US" dirty="0" smtClean="0"/>
            </a:br>
            <a:r>
              <a:rPr lang="en-US" dirty="0" smtClean="0"/>
              <a:t>counties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High hospitalization </a:t>
            </a:r>
            <a:br>
              <a:rPr lang="en-US" dirty="0" smtClean="0"/>
            </a:br>
            <a:r>
              <a:rPr lang="en-US" dirty="0" smtClean="0"/>
              <a:t>rates for rural counties 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5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7264" y="3204622"/>
            <a:ext cx="157558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ER Rates for Asthma Children (age 0-14), 2007-2009*</a:t>
            </a:r>
            <a:endParaRPr lang="en-US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6" y="3490415"/>
            <a:ext cx="2342268" cy="302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517" y="3472081"/>
            <a:ext cx="2416398" cy="31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http://www.health.mo.gov/data/mica/mica/libs/multimap.php?qrtstr=1154443224324442323521134533414341532535541142255431244154532513134212245311152324221313353544553514331215225541112&amp;la%5b%5d=7.6+to+27.9&amp;la%5b%5d=6.3+to+7.5&amp;la%5b%5d=4.7+to+6.2&amp;la%5b%5d=3.4+to+4.6&amp;la%5b%5d=0.2+to+3.3&amp;qtile=5&amp;labl=1&amp;colr=7&amp;topc=1&amp;botc=1&amp;whbl=2&amp;cntylist=cntylist.t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8683" y="1475116"/>
            <a:ext cx="1856985" cy="1612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60522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2011" y="1530840"/>
            <a:ext cx="6655589" cy="52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0" y="1641231"/>
            <a:ext cx="1969477" cy="148492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Impact" pitchFamily="34" charset="0"/>
              </a:rPr>
              <a:t>School Nurse Messages PCP</a:t>
            </a:r>
            <a:endParaRPr lang="en-US" sz="2800" dirty="0">
              <a:latin typeface="Impact" pitchFamily="34" charset="0"/>
            </a:endParaRPr>
          </a:p>
        </p:txBody>
      </p:sp>
      <p:pic>
        <p:nvPicPr>
          <p:cNvPr id="9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795" y="5991991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66314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35185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4650" y="1135185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Students Receiving Award for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Finishing Asthma Education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5" name="Content Placeholder 4" descr="IMPACTkennettStudents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74787" y="2279650"/>
            <a:ext cx="6194425" cy="4114800"/>
          </a:xfrm>
        </p:spPr>
      </p:pic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7285" y="6394450"/>
            <a:ext cx="330621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Benjamin Francisco, PhD, PNP, AE-C                                 Asthma Ready®, University of Missouri</a:t>
            </a:r>
            <a:endParaRPr lang="en-US" dirty="0"/>
          </a:p>
        </p:txBody>
      </p:sp>
      <p:pic>
        <p:nvPicPr>
          <p:cNvPr id="17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970182" y="5990301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8344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104929" y="1425164"/>
            <a:ext cx="7045050" cy="1070385"/>
          </a:xfrm>
          <a:prstGeom prst="roundRect">
            <a:avLst>
              <a:gd name="adj" fmla="val 1169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679450" y="2616200"/>
            <a:ext cx="7823200" cy="405764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Identify populations of children suffering from the most severe asthma</a:t>
            </a:r>
          </a:p>
          <a:p>
            <a:pPr lvl="1"/>
            <a:r>
              <a:rPr lang="en-US" b="1" dirty="0" smtClean="0"/>
              <a:t>Claims</a:t>
            </a:r>
            <a:r>
              <a:rPr lang="en-US" dirty="0" smtClean="0"/>
              <a:t>: high </a:t>
            </a:r>
            <a:r>
              <a:rPr lang="en-US" dirty="0" smtClean="0"/>
              <a:t>ACD, </a:t>
            </a:r>
            <a:r>
              <a:rPr lang="en-US" dirty="0" smtClean="0"/>
              <a:t>low POPT, sub-therapeutic ICS, higher cost of care </a:t>
            </a:r>
          </a:p>
          <a:p>
            <a:pPr lvl="1"/>
            <a:r>
              <a:rPr lang="en-US" b="1" dirty="0" smtClean="0"/>
              <a:t>School:</a:t>
            </a:r>
            <a:r>
              <a:rPr lang="en-US" dirty="0" smtClean="0"/>
              <a:t> exacerbations, low FEV1, high impairment, high absenteeism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Train local school and clinic </a:t>
            </a:r>
            <a:r>
              <a:rPr lang="en-US" dirty="0" smtClean="0"/>
              <a:t>(including medical homes) dyads </a:t>
            </a:r>
            <a:r>
              <a:rPr lang="en-US" dirty="0" smtClean="0"/>
              <a:t>in EPR3 guidelines for care using standardized curricula</a:t>
            </a:r>
          </a:p>
          <a:p>
            <a:endParaRPr lang="en-US" dirty="0" smtClean="0"/>
          </a:p>
          <a:p>
            <a:r>
              <a:rPr lang="en-US" dirty="0" smtClean="0"/>
              <a:t>Continuously analyze school &amp; claims data to deploy and stratify interventions to meet their needs and the family circumstances</a:t>
            </a:r>
          </a:p>
          <a:p>
            <a:endParaRPr lang="en-US" dirty="0" smtClean="0"/>
          </a:p>
          <a:p>
            <a:r>
              <a:rPr lang="en-US" dirty="0" smtClean="0"/>
              <a:t>Produce actionable data for key providers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Track individual and aggregated outcomes and evaluate using advanced scientific methodology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584200" y="1219200"/>
            <a:ext cx="8229600" cy="153035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Impact" pitchFamily="34" charset="0"/>
              </a:rPr>
              <a:t>Changing Outcomes for Missouri Children with Asthma: </a:t>
            </a:r>
            <a:br>
              <a:rPr lang="en-US" sz="2200" dirty="0" smtClean="0">
                <a:latin typeface="Impact" pitchFamily="34" charset="0"/>
              </a:rPr>
            </a:br>
            <a:r>
              <a:rPr lang="en-US" sz="2200" dirty="0" smtClean="0">
                <a:latin typeface="Impact" pitchFamily="34" charset="0"/>
              </a:rPr>
              <a:t>MO Health Net  Collaboration</a:t>
            </a:r>
            <a:endParaRPr lang="en-US" sz="2200" dirty="0">
              <a:latin typeface="Impact" pitchFamily="34" charset="0"/>
            </a:endParaRPr>
          </a:p>
        </p:txBody>
      </p:sp>
      <p:pic>
        <p:nvPicPr>
          <p:cNvPr id="20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70182" y="5990301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25109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104929" y="1425164"/>
            <a:ext cx="7045050" cy="1070385"/>
          </a:xfrm>
          <a:prstGeom prst="roundRect">
            <a:avLst>
              <a:gd name="adj" fmla="val 1169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679450" y="2616200"/>
            <a:ext cx="7823200" cy="40576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Per member per month (PMPM) costs for children ages 5-18 identified with persistent asthma was $1,497 for 6,577 participants in 2010.</a:t>
            </a:r>
          </a:p>
          <a:p>
            <a:r>
              <a:rPr lang="en-US" sz="2000" dirty="0" smtClean="0"/>
              <a:t>Per member per month costs for children ages 5-18 was $1044 for 134 patients of an EPR3-compliant practice in 2010.</a:t>
            </a:r>
          </a:p>
          <a:p>
            <a:r>
              <a:rPr lang="en-US" sz="2000" dirty="0" smtClean="0"/>
              <a:t>EPR3-treated group costs were 9.6% higher for ICS medication costs and 17% higher costs for treating co-morbid conditions when compared to population mean.</a:t>
            </a:r>
          </a:p>
          <a:p>
            <a:r>
              <a:rPr lang="en-US" sz="2000" dirty="0" smtClean="0"/>
              <a:t>However the total asthma direct costs were 4.7% lower for EPR3-treated group.</a:t>
            </a:r>
          </a:p>
          <a:p>
            <a:r>
              <a:rPr lang="en-US" sz="2000" dirty="0" smtClean="0"/>
              <a:t>Remarkably, total asthma medication costs were 33% lower </a:t>
            </a:r>
            <a:r>
              <a:rPr lang="en-US" sz="2000" b="1" dirty="0" smtClean="0"/>
              <a:t>and total  cost of care was 30% lower for the EPR3-treated patient group. </a:t>
            </a:r>
          </a:p>
          <a:p>
            <a:endParaRPr lang="en-US" sz="2000" b="1" dirty="0" smtClean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584200" y="1219200"/>
            <a:ext cx="8229600" cy="153035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Impact" pitchFamily="34" charset="0"/>
              </a:rPr>
              <a:t>Changing Cost Outcomes for Missouri Children with Asthma: </a:t>
            </a:r>
            <a:br>
              <a:rPr lang="en-US" sz="2200" dirty="0" smtClean="0">
                <a:latin typeface="Impact" pitchFamily="34" charset="0"/>
              </a:rPr>
            </a:br>
            <a:r>
              <a:rPr lang="en-US" sz="2200" dirty="0" smtClean="0">
                <a:latin typeface="Impact" pitchFamily="34" charset="0"/>
              </a:rPr>
              <a:t>MO Health Net  Data Project Collaboration</a:t>
            </a:r>
            <a:endParaRPr lang="en-US" sz="2200" dirty="0">
              <a:latin typeface="Impact" pitchFamily="34" charset="0"/>
            </a:endParaRPr>
          </a:p>
        </p:txBody>
      </p:sp>
      <p:pic>
        <p:nvPicPr>
          <p:cNvPr id="20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70182" y="5990301"/>
            <a:ext cx="1173818" cy="86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25109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077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Partnerships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43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leveraged resources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7801"/>
            <a:ext cx="7162800" cy="380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u="sng" dirty="0" smtClean="0"/>
              <a:t>MAPCP’s Role</a:t>
            </a:r>
            <a:r>
              <a:rPr lang="en-US" sz="2000" dirty="0" smtClean="0"/>
              <a:t>: Link statewide and local partners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Little Secret</a:t>
            </a: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Everyone is welcome, but MAPCP strategically builds partnerships to reach target population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Purpose for Partnership:</a:t>
            </a: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Leverage resources … to the max.</a:t>
            </a:r>
            <a:endParaRPr kumimoji="0" lang="en-US" sz="1200" b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lang="en-US" sz="14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/>
              <a:t>HOW DOES PARTNERSHIP IMPROVE ASTHMA CARE?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Interdisciplinary Sharing: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Expertise and resources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Coordination: </a:t>
            </a:r>
            <a:r>
              <a:rPr lang="en-US" sz="1600" dirty="0" smtClean="0"/>
              <a:t>Activities are planned and implemented together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Innovation: </a:t>
            </a:r>
            <a:r>
              <a:rPr lang="en-US" sz="1600" dirty="0" smtClean="0"/>
              <a:t>New ideas and collaborations are fostered between stakeholders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Priorities: </a:t>
            </a:r>
            <a:r>
              <a:rPr kumimoji="0" lang="en-US" sz="1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 set priorities for surveillance and interventions 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Relevance: </a:t>
            </a:r>
            <a:r>
              <a:rPr lang="en-US" sz="1600" dirty="0" smtClean="0"/>
              <a:t>Key asthma issues move to forefront of systems-based </a:t>
            </a:r>
            <a:br>
              <a:rPr lang="en-US" sz="1600" dirty="0" smtClean="0"/>
            </a:br>
            <a:r>
              <a:rPr lang="en-US" sz="1600" dirty="0" smtClean="0"/>
              <a:t>strategies and public health planning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asthma plan cov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55224">
            <a:off x="7714162" y="2202126"/>
            <a:ext cx="1161690" cy="153490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72294">
            <a:off x="7528492" y="3683842"/>
            <a:ext cx="1204373" cy="15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5410200"/>
            <a:ext cx="9144000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546184"/>
            <a:ext cx="8670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Note:</a:t>
            </a:r>
          </a:p>
          <a:p>
            <a:r>
              <a:rPr lang="en-US" dirty="0" smtClean="0"/>
              <a:t>CDC’s $3.4 million investment in MAPCP (2001-2011) has helped produce a </a:t>
            </a:r>
            <a:br>
              <a:rPr lang="en-US" dirty="0" smtClean="0"/>
            </a:br>
            <a:r>
              <a:rPr lang="en-US" dirty="0" smtClean="0"/>
              <a:t>&gt;$20 million investment from MAPCP partners in activities aligned with the State Plan </a:t>
            </a:r>
            <a:r>
              <a:rPr lang="en-US" i="1" dirty="0" smtClean="0"/>
              <a:t>Putting Excellent Asthma Care Within Reach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1220611">
            <a:off x="7609262" y="1974109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State Plan 2005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 rot="643198">
            <a:off x="7377093" y="5135482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State Plan 2010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7" y="1532965"/>
            <a:ext cx="4670612" cy="50023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/>
              <a:t>LOCAL STRATEGY EXAMPLE</a:t>
            </a:r>
          </a:p>
          <a:p>
            <a:pPr>
              <a:buNone/>
            </a:pPr>
            <a:r>
              <a:rPr lang="en-US" sz="1800" i="1" dirty="0" smtClean="0"/>
              <a:t>	</a:t>
            </a:r>
            <a:r>
              <a:rPr lang="en-US" sz="1600" i="1" dirty="0" smtClean="0"/>
              <a:t>Framework for Community-based Approaches to Improving Asthma Care for Children</a:t>
            </a:r>
            <a:endParaRPr lang="en-US" sz="1400" i="1" dirty="0" smtClean="0"/>
          </a:p>
          <a:p>
            <a:pPr lvl="1"/>
            <a:r>
              <a:rPr lang="en-US" sz="1100" dirty="0" smtClean="0"/>
              <a:t>Simple, to-the-point, one-page summary</a:t>
            </a:r>
          </a:p>
          <a:p>
            <a:pPr lvl="1"/>
            <a:r>
              <a:rPr lang="en-US" sz="1100" dirty="0" smtClean="0"/>
              <a:t>Sets goals and interventions for integrating efforts in five areas: schools, home environment assessments, primary care providers, hospitals/emergency rooms, and child care</a:t>
            </a:r>
            <a:endParaRPr lang="en-US" sz="14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KEY CONCEPTS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Demonstrate success at local level</a:t>
            </a:r>
          </a:p>
          <a:p>
            <a:pPr lvl="1"/>
            <a:r>
              <a:rPr lang="en-US" sz="1200" dirty="0" smtClean="0"/>
              <a:t>Kennett Public Schools (Dunklin County)</a:t>
            </a:r>
          </a:p>
          <a:p>
            <a:pPr lvl="1"/>
            <a:r>
              <a:rPr lang="en-US" sz="1200" dirty="0" smtClean="0"/>
              <a:t>Springfield (Greene County)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Experience, testimonials and data drive expansion of successful ideas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Identify statewide policy change opportunities through community-based work (e.g., spacers)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Statewide workforce development produces system-level change (e.g., LPHA staff, school nurses)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Cultivate local leadership</a:t>
            </a:r>
          </a:p>
          <a:p>
            <a:pPr lvl="1"/>
            <a:r>
              <a:rPr lang="en-US" sz="1200" dirty="0" smtClean="0"/>
              <a:t>Asthma School Nurse Award, Missouri Asthma Coalition</a:t>
            </a:r>
          </a:p>
          <a:p>
            <a:pPr lvl="1"/>
            <a:endParaRPr lang="en-US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65412" y="1532964"/>
            <a:ext cx="3654469" cy="49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5671" y="543580"/>
            <a:ext cx="314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systems thinking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Local +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Statewide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=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399" y="533400"/>
            <a:ext cx="4742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Sustainable Interventions 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252393" y="2958382"/>
            <a:ext cx="4486278" cy="3176597"/>
            <a:chOff x="3000372" y="3014653"/>
            <a:chExt cx="4486278" cy="317659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75" y="3361334"/>
              <a:ext cx="4233863" cy="282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000372" y="3014653"/>
              <a:ext cx="44862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Greene Co. (Springfield) pop.=269,630 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27894" y="1014533"/>
            <a:ext cx="5157780" cy="2858735"/>
            <a:chOff x="3986220" y="1927576"/>
            <a:chExt cx="5157780" cy="2858735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6220" y="2289886"/>
              <a:ext cx="5157780" cy="249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17"/>
            <p:cNvSpPr/>
            <p:nvPr/>
          </p:nvSpPr>
          <p:spPr>
            <a:xfrm>
              <a:off x="4587745" y="1927576"/>
              <a:ext cx="39967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Dunklin Co. (Kennett) pop.= 31,039</a:t>
              </a:r>
              <a:endParaRPr lang="en-US" b="1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Surveillance in Missouri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guided by data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4727" y="1417638"/>
            <a:ext cx="3745623" cy="381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noProof="0" dirty="0" smtClean="0"/>
              <a:t>Asthma in Missouri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Hospital charges of $96 million </a:t>
            </a:r>
            <a:r>
              <a:rPr lang="en-US" sz="1400" dirty="0" smtClean="0"/>
              <a:t>(2008)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MO Health Net covers about one-third of all asthma ER visits and hospital stays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Longer length of hospital stay for Medicare recipients </a:t>
            </a: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sz="5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sz="500" b="1" dirty="0" smtClean="0"/>
          </a:p>
        </p:txBody>
      </p:sp>
      <p:grpSp>
        <p:nvGrpSpPr>
          <p:cNvPr id="12" name="Group 16"/>
          <p:cNvGrpSpPr/>
          <p:nvPr/>
        </p:nvGrpSpPr>
        <p:grpSpPr>
          <a:xfrm>
            <a:off x="4165600" y="1417636"/>
            <a:ext cx="4478216" cy="2904271"/>
            <a:chOff x="5867400" y="3886200"/>
            <a:chExt cx="2743200" cy="2514600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3886200"/>
              <a:ext cx="2743200" cy="2514600"/>
            </a:xfrm>
            <a:prstGeom prst="roundRect">
              <a:avLst>
                <a:gd name="adj" fmla="val 1060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9800" y="3962401"/>
              <a:ext cx="2590800" cy="47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/>
            </a:p>
          </p:txBody>
        </p:sp>
      </p:grp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1858963"/>
              </p:ext>
            </p:extLst>
          </p:nvPr>
        </p:nvGraphicFramePr>
        <p:xfrm>
          <a:off x="4318390" y="1573031"/>
          <a:ext cx="4395764" cy="270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017477" y="4415742"/>
            <a:ext cx="3430954" cy="2599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noProof="0" dirty="0" smtClean="0"/>
              <a:t>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7750171"/>
              </p:ext>
            </p:extLst>
          </p:nvPr>
        </p:nvGraphicFramePr>
        <p:xfrm>
          <a:off x="4484728" y="4540839"/>
          <a:ext cx="409656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641"/>
                <a:gridCol w="1992923"/>
              </a:tblGrid>
              <a:tr h="2774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Pay 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Average Asthma</a:t>
                      </a:r>
                      <a:r>
                        <a:rPr lang="en-US" sz="1200" baseline="0" dirty="0" smtClean="0"/>
                        <a:t> Hospital </a:t>
                      </a:r>
                      <a:r>
                        <a:rPr lang="en-US" sz="1200" dirty="0" smtClean="0"/>
                        <a:t>Days of Care  (2000-2008)</a:t>
                      </a:r>
                      <a:endParaRPr lang="en-US" sz="1200" dirty="0"/>
                    </a:p>
                  </a:txBody>
                  <a:tcPr/>
                </a:tc>
              </a:tr>
              <a:tr h="2774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4.3</a:t>
                      </a:r>
                      <a:endParaRPr lang="en-US" sz="1400" dirty="0"/>
                    </a:p>
                  </a:txBody>
                  <a:tcPr/>
                </a:tc>
              </a:tr>
              <a:tr h="2774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Workers’ Compensation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3.6</a:t>
                      </a:r>
                      <a:endParaRPr lang="en-US" sz="1400" dirty="0"/>
                    </a:p>
                  </a:txBody>
                  <a:tcPr/>
                </a:tc>
              </a:tr>
              <a:tr h="2774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Commercial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/>
                </a:tc>
              </a:tr>
              <a:tr h="2774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Medicaid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/>
                </a:tc>
              </a:tr>
              <a:tr h="2774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Self</a:t>
                      </a:r>
                      <a:r>
                        <a:rPr lang="en-US" sz="1400" baseline="0" dirty="0" smtClean="0"/>
                        <a:t>-Pay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39323" y="6556894"/>
            <a:ext cx="3587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Missouri Information for Community Assessment</a:t>
            </a:r>
            <a:endParaRPr lang="en-US" sz="11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568">
            <a:off x="1238249" y="4517039"/>
            <a:ext cx="1731963" cy="222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34733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Surveillance in Missouri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guided by data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553201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*Missouri Department of Social Services, Mo Health Net </a:t>
            </a:r>
          </a:p>
          <a:p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176170" y="1550811"/>
            <a:ext cx="4173092" cy="4897661"/>
          </a:xfrm>
          <a:prstGeom prst="roundRect">
            <a:avLst>
              <a:gd name="adj" fmla="val 1169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9074" y="1560580"/>
            <a:ext cx="4160188" cy="4887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 smtClean="0"/>
              <a:t>Medicaid </a:t>
            </a:r>
            <a:r>
              <a:rPr lang="en-US" sz="1400" b="1" dirty="0"/>
              <a:t>(aka, </a:t>
            </a:r>
            <a:r>
              <a:rPr lang="en-US" sz="1400" b="1" dirty="0" smtClean="0"/>
              <a:t>MO Health </a:t>
            </a:r>
            <a:r>
              <a:rPr lang="en-US" sz="1400" b="1" dirty="0"/>
              <a:t>Net)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smtClean="0"/>
              <a:t>Persistent asthma age 0-64 </a:t>
            </a:r>
            <a:r>
              <a:rPr lang="en-US" sz="1400" dirty="0" smtClean="0">
                <a:sym typeface="Wingdings"/>
              </a:rPr>
              <a:t>(SFY 2010)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14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ym typeface="Wingdings"/>
              </a:rPr>
              <a:t>Prevalence FFS Medicaid:  11.3</a:t>
            </a:r>
            <a:r>
              <a:rPr lang="en-US" dirty="0" smtClean="0">
                <a:sym typeface="Wingdings"/>
              </a:rPr>
              <a:t>%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en-US" dirty="0" smtClean="0"/>
              <a:t>up </a:t>
            </a:r>
            <a:r>
              <a:rPr lang="en-US" dirty="0"/>
              <a:t>from </a:t>
            </a:r>
            <a:r>
              <a:rPr lang="en-US" dirty="0" smtClean="0"/>
              <a:t>10.6% </a:t>
            </a:r>
            <a:r>
              <a:rPr lang="en-US" sz="1400" dirty="0" smtClean="0"/>
              <a:t>(SFY 2008)</a:t>
            </a:r>
          </a:p>
          <a:p>
            <a:pPr lvl="1">
              <a:spcBef>
                <a:spcPct val="20000"/>
              </a:spcBef>
            </a:pPr>
            <a:endParaRPr lang="en-US" dirty="0">
              <a:sym typeface="Wingdings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Met at least one criteria in a year: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en-US" dirty="0" smtClean="0"/>
              <a:t>Four or more asthma prescriptions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One or more ER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visits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 hospitalizations with primary diagnosis of asthma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en-US" dirty="0" smtClean="0"/>
              <a:t>Four or more outpatient visits with asthma as a listed diagnosis and at least two asthma medications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="" xmlns:p14="http://schemas.microsoft.com/office/powerpoint/2010/main" val="673752287"/>
              </p:ext>
            </p:extLst>
          </p:nvPr>
        </p:nvGraphicFramePr>
        <p:xfrm>
          <a:off x="4660156" y="4366145"/>
          <a:ext cx="4102844" cy="240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26" y="1560580"/>
            <a:ext cx="3355145" cy="266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25292" y="1560580"/>
            <a:ext cx="3478079" cy="2662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000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Surveillance in Missouri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guided by data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553201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*Missouri Department of Social Services, Mo Health Net </a:t>
            </a:r>
          </a:p>
          <a:p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176170" y="1550811"/>
            <a:ext cx="4173092" cy="4897661"/>
          </a:xfrm>
          <a:prstGeom prst="roundRect">
            <a:avLst>
              <a:gd name="adj" fmla="val 1169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9074" y="1560580"/>
            <a:ext cx="4160188" cy="4887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smtClean="0"/>
              <a:t>Medicaid</a:t>
            </a:r>
            <a:endParaRPr lang="en-US" sz="1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smtClean="0"/>
              <a:t>Persistent asthma age 0-64 </a:t>
            </a:r>
            <a:r>
              <a:rPr lang="en-US" sz="1400" dirty="0" smtClean="0">
                <a:sym typeface="Wingdings"/>
              </a:rPr>
              <a:t>(SFY 2010)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1400" b="1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Acute care utilization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ym typeface="Wingding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10</a:t>
            </a:r>
            <a:r>
              <a:rPr lang="en-US" dirty="0" smtClean="0"/>
              <a:t>.4</a:t>
            </a:r>
            <a:r>
              <a:rPr lang="en-US" dirty="0"/>
              <a:t>% </a:t>
            </a:r>
            <a:r>
              <a:rPr lang="en-US" dirty="0" smtClean="0"/>
              <a:t> sought care at 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3.2% had an inpatient hospital stay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30.6% had at least one office visit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Overall cost </a:t>
            </a:r>
            <a:r>
              <a:rPr lang="en-US" dirty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stimated $</a:t>
            </a:r>
            <a:r>
              <a:rPr lang="en-US" dirty="0">
                <a:sym typeface="Wingdings"/>
              </a:rPr>
              <a:t>46 million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ym typeface="Wingdings"/>
            </a:endParaRPr>
          </a:p>
          <a:p>
            <a:pPr lvl="0">
              <a:spcBef>
                <a:spcPct val="200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="" xmlns:p14="http://schemas.microsoft.com/office/powerpoint/2010/main" val="798932750"/>
              </p:ext>
            </p:extLst>
          </p:nvPr>
        </p:nvGraphicFramePr>
        <p:xfrm>
          <a:off x="4816231" y="1677653"/>
          <a:ext cx="3946769" cy="240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C:\Users\Owner\AppData\Local\Microsoft\Windows\Temporary Internet Files\Content.IE5\RNI0GJYK\MP9004027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00" y="4343766"/>
            <a:ext cx="1473676" cy="2209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8726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Surveillance in Missouri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guided by data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553201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*Missouri Department of Social Services, Mo Health Net </a:t>
            </a:r>
          </a:p>
          <a:p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176170" y="1550811"/>
            <a:ext cx="4173092" cy="4897661"/>
          </a:xfrm>
          <a:prstGeom prst="roundRect">
            <a:avLst>
              <a:gd name="adj" fmla="val 1169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9074" y="1560580"/>
            <a:ext cx="4160188" cy="4887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 smtClean="0"/>
              <a:t>Medicaid (</a:t>
            </a:r>
            <a:r>
              <a:rPr lang="en-US" sz="1400" b="1" dirty="0" err="1" smtClean="0"/>
              <a:t>MoHealth</a:t>
            </a:r>
            <a:r>
              <a:rPr lang="en-US" sz="1400" b="1" dirty="0" smtClean="0"/>
              <a:t> Net Data Project)</a:t>
            </a:r>
            <a:endParaRPr lang="en-US" sz="1400" b="1" dirty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dirty="0" smtClean="0"/>
              <a:t>Persistent asthma ages 6-18</a:t>
            </a:r>
            <a:endParaRPr lang="en-US" sz="1400" dirty="0" smtClean="0">
              <a:sym typeface="Wingding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1400" b="1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36.4% received inhaled corticosteroids and national average is 79.8% (Arellano, et al, 2011)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ym typeface="Wingding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24.0% ICS medication possession ratio (MPR) adherence for all ages </a:t>
            </a:r>
            <a:r>
              <a:rPr lang="en-US" sz="1200" dirty="0" smtClean="0">
                <a:sym typeface="Wingdings"/>
              </a:rPr>
              <a:t>(SFY 2010)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ym typeface="Wingding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$ 2574 paid for medication </a:t>
            </a:r>
            <a:r>
              <a:rPr lang="en-US" dirty="0">
                <a:sym typeface="Wingdings"/>
              </a:rPr>
              <a:t>per persistent asthmatic </a:t>
            </a:r>
            <a:r>
              <a:rPr lang="en-US" dirty="0" smtClean="0">
                <a:sym typeface="Wingdings"/>
              </a:rPr>
              <a:t>child annually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>
              <a:sym typeface="Wingdings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Poor  ICS medication use and adherence contributes to acute care utilization</a:t>
            </a:r>
            <a:endParaRPr lang="en-US" dirty="0">
              <a:sym typeface="Wingding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>
              <a:sym typeface="Wingdings"/>
            </a:endParaRPr>
          </a:p>
          <a:p>
            <a:pPr lvl="0">
              <a:spcBef>
                <a:spcPct val="200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sz="1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="" xmlns:p14="http://schemas.microsoft.com/office/powerpoint/2010/main" val="2519979609"/>
              </p:ext>
            </p:extLst>
          </p:nvPr>
        </p:nvGraphicFramePr>
        <p:xfrm>
          <a:off x="4894385" y="4277779"/>
          <a:ext cx="3946769" cy="249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2518882369"/>
              </p:ext>
            </p:extLst>
          </p:nvPr>
        </p:nvGraphicFramePr>
        <p:xfrm>
          <a:off x="4797530" y="1550811"/>
          <a:ext cx="4103076" cy="259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7201437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77000" y="838200"/>
            <a:ext cx="26670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Successful Strategies 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43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399" y="533400"/>
            <a:ext cx="4886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Promising Interventions </a:t>
            </a:r>
            <a:endParaRPr lang="en-US" sz="3200" dirty="0"/>
          </a:p>
        </p:txBody>
      </p:sp>
      <p:pic>
        <p:nvPicPr>
          <p:cNvPr id="17" name="Picture 16" descr="Untitled-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76400" y="2438400"/>
            <a:ext cx="3048000" cy="3128742"/>
          </a:xfrm>
          <a:prstGeom prst="rect">
            <a:avLst/>
          </a:prstGeom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020671" y="1783977"/>
          <a:ext cx="1589809" cy="685800"/>
        </p:xfrm>
        <a:graphic>
          <a:graphicData uri="http://schemas.openxmlformats.org/presentationml/2006/ole">
            <p:oleObj spid="_x0000_s3204" r:id="rId5" imgW="14289495" imgH="6190476" progId="">
              <p:embed/>
            </p:oleObj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14917" y="5844975"/>
            <a:ext cx="1335742" cy="80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ECAI_Main_Logo_MO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8894" y="5235388"/>
            <a:ext cx="1652502" cy="83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639951" y="1676400"/>
            <a:ext cx="229786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MAPCP interventions are designed to support sustainable asthma care improvements by focusing* on </a:t>
            </a:r>
            <a:r>
              <a:rPr lang="en-US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workforce development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en-US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and community-based </a:t>
            </a:r>
            <a:r>
              <a:rPr lang="en-US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leadership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200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* but not exclusively, of course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70042">
            <a:off x="5092795" y="3177053"/>
            <a:ext cx="1018098" cy="132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 rot="21022299">
            <a:off x="350235" y="3553978"/>
            <a:ext cx="905594" cy="1158227"/>
            <a:chOff x="304800" y="3352800"/>
            <a:chExt cx="1066800" cy="1364405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04800" y="3352800"/>
              <a:ext cx="1066800" cy="136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28613" y="3633788"/>
              <a:ext cx="928688" cy="159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"/>
            <p:cNvPicPr preferRelativeResize="0">
              <a:picLocks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07193" y="3786188"/>
              <a:ext cx="838197" cy="109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37"/>
          <p:cNvGrpSpPr/>
          <p:nvPr/>
        </p:nvGrpSpPr>
        <p:grpSpPr>
          <a:xfrm>
            <a:off x="349628" y="2429655"/>
            <a:ext cx="1382100" cy="811439"/>
            <a:chOff x="134038" y="2666999"/>
            <a:chExt cx="1176338" cy="690635"/>
          </a:xfrm>
        </p:grpSpPr>
        <p:sp>
          <p:nvSpPr>
            <p:cNvPr id="34" name="TextBox 33"/>
            <p:cNvSpPr txBox="1"/>
            <p:nvPr/>
          </p:nvSpPr>
          <p:spPr>
            <a:xfrm>
              <a:off x="134038" y="3080635"/>
              <a:ext cx="1176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B050"/>
                  </a:solidFill>
                  <a:latin typeface="Arial Narrow" pitchFamily="34" charset="0"/>
                  <a:cs typeface="Raavi" pitchFamily="34" charset="0"/>
                </a:rPr>
                <a:t>Tools for Schools</a:t>
              </a:r>
              <a:endParaRPr lang="en-US" sz="1200" dirty="0">
                <a:solidFill>
                  <a:srgbClr val="00B050"/>
                </a:solidFill>
                <a:latin typeface="Arial Narrow" pitchFamily="34" charset="0"/>
                <a:cs typeface="Raavi" pitchFamily="34" charset="0"/>
              </a:endParaRPr>
            </a:p>
          </p:txBody>
        </p:sp>
        <p:pic>
          <p:nvPicPr>
            <p:cNvPr id="3084" name="Picture 12" descr="C:\Users\ARMBREES\AppData\Local\Microsoft\Windows\Temporary Internet Files\Content.Outlook\ZJ0H7C35\thumbnail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480732" y="2666999"/>
              <a:ext cx="451597" cy="451597"/>
            </a:xfrm>
            <a:prstGeom prst="rect">
              <a:avLst/>
            </a:prstGeom>
            <a:noFill/>
          </p:spPr>
        </p:pic>
      </p:grpSp>
      <p:pic>
        <p:nvPicPr>
          <p:cNvPr id="3085" name="Picture 13" descr="C:\Users\ARMBREES\AppData\Local\Microsoft\Windows\Temporary Internet Files\Content.Outlook\ZJ0H7C35\Teaming up for asthma control color.T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563594" y="5124292"/>
            <a:ext cx="1173818" cy="867699"/>
          </a:xfrm>
          <a:prstGeom prst="rect">
            <a:avLst/>
          </a:prstGeom>
          <a:noFill/>
        </p:spPr>
      </p:pic>
      <p:pic>
        <p:nvPicPr>
          <p:cNvPr id="42" name="Picture 41" descr="HHOMES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504366" y="1669766"/>
            <a:ext cx="1394543" cy="5893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4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Book Antiqua" pitchFamily="18" charset="0"/>
              </a:rPr>
              <a:t>just do it.</a:t>
            </a:r>
            <a:endParaRPr lang="en-US" sz="2800" i="1" dirty="0">
              <a:solidFill>
                <a:schemeClr val="bg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30450" y="1304515"/>
            <a:ext cx="4173092" cy="725454"/>
          </a:xfrm>
          <a:prstGeom prst="roundRect">
            <a:avLst>
              <a:gd name="adj" fmla="val 1169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08" y="-238535"/>
            <a:ext cx="83454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5" y="317500"/>
            <a:ext cx="5059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1894" y="2095763"/>
            <a:ext cx="802469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Improvement of School Asthma </a:t>
            </a:r>
            <a:r>
              <a:rPr lang="en-US" sz="2400" b="1" dirty="0" smtClean="0"/>
              <a:t>Services </a:t>
            </a:r>
          </a:p>
          <a:p>
            <a:pPr lvl="1"/>
            <a:r>
              <a:rPr lang="en-US" dirty="0" smtClean="0"/>
              <a:t>- </a:t>
            </a:r>
            <a:r>
              <a:rPr lang="en-US" sz="2000" dirty="0" smtClean="0"/>
              <a:t>partner </a:t>
            </a:r>
            <a:r>
              <a:rPr lang="en-US" sz="2000" dirty="0"/>
              <a:t>with DHSS over the last decade, contract nurses, MASN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Asthma Ready® </a:t>
            </a:r>
            <a:r>
              <a:rPr lang="en-US" sz="2400" b="1" dirty="0" smtClean="0"/>
              <a:t>Clinics</a:t>
            </a:r>
          </a:p>
          <a:p>
            <a:pPr lvl="1"/>
            <a:r>
              <a:rPr lang="en-US" dirty="0" smtClean="0"/>
              <a:t>- </a:t>
            </a:r>
            <a:r>
              <a:rPr lang="en-US" sz="2000" dirty="0" smtClean="0"/>
              <a:t>clinic </a:t>
            </a:r>
            <a:r>
              <a:rPr lang="en-US" sz="2000" dirty="0"/>
              <a:t>staff including physicians, nurse practitioners, nurses, receptionists/billing clerks and respiratory therapists receive asthma standardized medical management curricula, equipment &amp; </a:t>
            </a:r>
            <a:r>
              <a:rPr lang="en-US" sz="2000" dirty="0" smtClean="0"/>
              <a:t>protocols</a:t>
            </a:r>
            <a:endParaRPr lang="en-US" sz="2000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Asthma Ready® </a:t>
            </a:r>
            <a:r>
              <a:rPr lang="en-US" sz="2400" b="1" dirty="0" smtClean="0"/>
              <a:t>Schools 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School </a:t>
            </a:r>
            <a:r>
              <a:rPr lang="en-US" sz="2000" dirty="0"/>
              <a:t>nurses </a:t>
            </a:r>
            <a:r>
              <a:rPr lang="en-US" sz="2000" dirty="0" smtClean="0"/>
              <a:t>trained, standardized </a:t>
            </a:r>
            <a:r>
              <a:rPr lang="en-US" sz="2000" dirty="0"/>
              <a:t>curricula 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School </a:t>
            </a:r>
            <a:r>
              <a:rPr lang="en-US" sz="2000" dirty="0"/>
              <a:t>assessments and interventions are based on EPR3 </a:t>
            </a:r>
            <a:r>
              <a:rPr lang="en-US" sz="2000" dirty="0" smtClean="0"/>
              <a:t>guidelines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Actionable </a:t>
            </a:r>
            <a:r>
              <a:rPr lang="en-US" sz="2000" dirty="0"/>
              <a:t>data are documented and sent to the parents and PCP (should be in real time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70707" y="1520399"/>
            <a:ext cx="350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Background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8007350" y="1330526"/>
            <a:ext cx="1060450" cy="490526"/>
            <a:chOff x="6212010" y="4666377"/>
            <a:chExt cx="1060450" cy="49052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010" y="4699703"/>
              <a:ext cx="1060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056072" y="4666377"/>
              <a:ext cx="21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®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94596" y="1306426"/>
            <a:ext cx="307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mpact" pitchFamily="34" charset="0"/>
              </a:rPr>
              <a:t>IMPACT Asthma Kids© Care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81921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2106</Words>
  <Application>Microsoft Office PowerPoint</Application>
  <PresentationFormat>On-screen Show (4:3)</PresentationFormat>
  <Paragraphs>456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Data, Decision-Making and  Improving Outcomes </vt:lpstr>
      <vt:lpstr>Surveillance in Missouri </vt:lpstr>
      <vt:lpstr>Surveillance in Missouri </vt:lpstr>
      <vt:lpstr>Surveillance in Missouri </vt:lpstr>
      <vt:lpstr>Surveillance in Missouri </vt:lpstr>
      <vt:lpstr>Surveillance in Missouri </vt:lpstr>
      <vt:lpstr>Surveillance in Missouri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Self and Medical  Management  Interventions</vt:lpstr>
      <vt:lpstr>Student Asthma Literacy Teaming Up for Asthma Control©</vt:lpstr>
      <vt:lpstr>TUAC Evaluation Methods and Initial Results</vt:lpstr>
      <vt:lpstr>New, Compelling Asthma Outcome Variables</vt:lpstr>
      <vt:lpstr>New, Compelling Asthma Outcome Variables</vt:lpstr>
      <vt:lpstr>New, Compelling Asthma Outcome Variables</vt:lpstr>
      <vt:lpstr>New, Compelling Asthma Outcome Variables</vt:lpstr>
      <vt:lpstr>Slide 23</vt:lpstr>
      <vt:lpstr>Two ER visits,  starts ICS,  SABA use drops</vt:lpstr>
      <vt:lpstr>High ACE &gt; 11, 31 oral steroid bursts,  sub-therapeutic ICS, high SABA, high cost</vt:lpstr>
      <vt:lpstr>ACE =1 (ED visit),  high SABA, PopT = 0.83,  TUAC participation, medium dose ICS</vt:lpstr>
      <vt:lpstr>Intervention Data Messaging Capacity</vt:lpstr>
      <vt:lpstr>Clinicians Assess Impairment &amp; Risk</vt:lpstr>
      <vt:lpstr>School nurses assess impairment &amp; risk</vt:lpstr>
      <vt:lpstr>School Nurse Messages PCP</vt:lpstr>
      <vt:lpstr>Students Receiving Award for  Finishing Asthma Education</vt:lpstr>
      <vt:lpstr>Changing Outcomes for Missouri Children with Asthma:  MO Health Net  Collaboration</vt:lpstr>
      <vt:lpstr>Changing Cost Outcomes for Missouri Children with Asthma:  MO Health Net  Data Project Collaboration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Excellent Asthma Care Within Reach</dc:title>
  <dc:creator>ARMBREES</dc:creator>
  <cp:lastModifiedBy>ForemanP</cp:lastModifiedBy>
  <cp:revision>282</cp:revision>
  <dcterms:created xsi:type="dcterms:W3CDTF">2011-05-05T15:20:12Z</dcterms:created>
  <dcterms:modified xsi:type="dcterms:W3CDTF">2012-02-22T17:28:00Z</dcterms:modified>
</cp:coreProperties>
</file>