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59"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13"/>
    <a:srgbClr val="1EBBEA"/>
    <a:srgbClr val="E33D84"/>
    <a:srgbClr val="7DD4F6"/>
    <a:srgbClr val="0080C7"/>
    <a:srgbClr val="00659D"/>
    <a:srgbClr val="7FC442"/>
    <a:srgbClr val="C0E8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156"/>
    <p:restoredTop sz="94694"/>
  </p:normalViewPr>
  <p:slideViewPr>
    <p:cSldViewPr snapToGrid="0" snapToObjects="1">
      <p:cViewPr varScale="1">
        <p:scale>
          <a:sx n="113" d="100"/>
          <a:sy n="113" d="100"/>
        </p:scale>
        <p:origin x="3776"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219033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1667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192498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371185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252352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80451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381431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280037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12983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77660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6FAD50E-D9F0-0E46-ACB3-86DAFA226F09}" type="datetimeFigureOut">
              <a:rPr lang="en-US" smtClean="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A9CEA-8CC4-5D45-9728-B3260226DACE}" type="slidenum">
              <a:rPr lang="en-US" smtClean="0"/>
              <a:t>‹#›</a:t>
            </a:fld>
            <a:endParaRPr lang="en-US" dirty="0"/>
          </a:p>
        </p:txBody>
      </p:sp>
    </p:spTree>
    <p:extLst>
      <p:ext uri="{BB962C8B-B14F-4D97-AF65-F5344CB8AC3E}">
        <p14:creationId xmlns:p14="http://schemas.microsoft.com/office/powerpoint/2010/main" val="7887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6FAD50E-D9F0-0E46-ACB3-86DAFA226F09}" type="datetimeFigureOut">
              <a:rPr lang="en-US" smtClean="0"/>
              <a:t>9/28/2020</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4CA9CEA-8CC4-5D45-9728-B3260226DACE}" type="slidenum">
              <a:rPr lang="en-US" smtClean="0"/>
              <a:t>‹#›</a:t>
            </a:fld>
            <a:endParaRPr lang="en-US" dirty="0"/>
          </a:p>
        </p:txBody>
      </p:sp>
    </p:spTree>
    <p:extLst>
      <p:ext uri="{BB962C8B-B14F-4D97-AF65-F5344CB8AC3E}">
        <p14:creationId xmlns:p14="http://schemas.microsoft.com/office/powerpoint/2010/main" val="1915324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9F0721E2-D5B1-5142-AEBD-0FAB5132805E}"/>
              </a:ext>
            </a:extLst>
          </p:cNvPr>
          <p:cNvPicPr>
            <a:picLocks noChangeAspect="1"/>
          </p:cNvPicPr>
          <p:nvPr/>
        </p:nvPicPr>
        <p:blipFill>
          <a:blip r:embed="rId2"/>
          <a:stretch>
            <a:fillRect/>
          </a:stretch>
        </p:blipFill>
        <p:spPr>
          <a:xfrm>
            <a:off x="3618501" y="3799784"/>
            <a:ext cx="3847700" cy="3098590"/>
          </a:xfrm>
          <a:prstGeom prst="rect">
            <a:avLst/>
          </a:prstGeom>
        </p:spPr>
      </p:pic>
      <p:sp>
        <p:nvSpPr>
          <p:cNvPr id="4" name="Rectangle 3">
            <a:extLst>
              <a:ext uri="{FF2B5EF4-FFF2-40B4-BE49-F238E27FC236}">
                <a16:creationId xmlns:a16="http://schemas.microsoft.com/office/drawing/2014/main" id="{4ACE51EB-6D6D-9F4A-A456-B32B7FF08703}"/>
              </a:ext>
            </a:extLst>
          </p:cNvPr>
          <p:cNvSpPr/>
          <p:nvPr/>
        </p:nvSpPr>
        <p:spPr>
          <a:xfrm>
            <a:off x="0" y="0"/>
            <a:ext cx="3207895" cy="1586451"/>
          </a:xfrm>
          <a:prstGeom prst="rect">
            <a:avLst/>
          </a:prstGeom>
          <a:solidFill>
            <a:srgbClr val="FFC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377E10E-5E68-EB4B-8690-AC110F3ECB9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26006" y="33601"/>
            <a:ext cx="2708057" cy="1727492"/>
          </a:xfrm>
          <a:prstGeom prst="rect">
            <a:avLst/>
          </a:prstGeom>
        </p:spPr>
      </p:pic>
      <p:sp>
        <p:nvSpPr>
          <p:cNvPr id="6" name="Rectangle 5">
            <a:extLst>
              <a:ext uri="{FF2B5EF4-FFF2-40B4-BE49-F238E27FC236}">
                <a16:creationId xmlns:a16="http://schemas.microsoft.com/office/drawing/2014/main" id="{0F3BAECE-D2A9-C441-89F1-455878300541}"/>
              </a:ext>
            </a:extLst>
          </p:cNvPr>
          <p:cNvSpPr/>
          <p:nvPr/>
        </p:nvSpPr>
        <p:spPr>
          <a:xfrm>
            <a:off x="-205273" y="9724444"/>
            <a:ext cx="8136292" cy="333956"/>
          </a:xfrm>
          <a:prstGeom prst="rect">
            <a:avLst/>
          </a:prstGeom>
          <a:solidFill>
            <a:srgbClr val="FFC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35B4CC3-C9E0-604E-9197-D01EA73956B0}"/>
              </a:ext>
            </a:extLst>
          </p:cNvPr>
          <p:cNvSpPr txBox="1"/>
          <p:nvPr/>
        </p:nvSpPr>
        <p:spPr>
          <a:xfrm>
            <a:off x="413410" y="1892457"/>
            <a:ext cx="2630579" cy="2185214"/>
          </a:xfrm>
          <a:prstGeom prst="rect">
            <a:avLst/>
          </a:prstGeom>
          <a:noFill/>
        </p:spPr>
        <p:txBody>
          <a:bodyPr wrap="square" rtlCol="0">
            <a:spAutoFit/>
          </a:bodyPr>
          <a:lstStyle/>
          <a:p>
            <a:r>
              <a:rPr lang="en-US" sz="2400" dirty="0">
                <a:solidFill>
                  <a:srgbClr val="E33D84"/>
                </a:solidFill>
                <a:latin typeface="Eames Century Modern Medium" panose="02000503070705020203" pitchFamily="2" charset="77"/>
              </a:rPr>
              <a:t>Our problem</a:t>
            </a:r>
          </a:p>
          <a:p>
            <a:pPr marL="176213" indent="-169863">
              <a:buClr>
                <a:srgbClr val="E33D84"/>
              </a:buClr>
              <a:buFont typeface="Arial" panose="020B0604020202020204" pitchFamily="34" charset="0"/>
              <a:buChar char="•"/>
            </a:pPr>
            <a:r>
              <a:rPr lang="en-US" sz="1400" dirty="0">
                <a:solidFill>
                  <a:srgbClr val="074970"/>
                </a:solidFill>
                <a:latin typeface="Univers Condensed" panose="020B0506020202050204" pitchFamily="34" charset="0"/>
              </a:rPr>
              <a:t>50,000 Missed School Days because of asthma</a:t>
            </a:r>
          </a:p>
          <a:p>
            <a:pPr marL="176213" indent="-169863">
              <a:buClr>
                <a:srgbClr val="E33D84"/>
              </a:buClr>
              <a:buFont typeface="Arial" panose="020B0604020202020204" pitchFamily="34" charset="0"/>
              <a:buChar char="•"/>
            </a:pPr>
            <a:r>
              <a:rPr lang="en-US" sz="1400" dirty="0">
                <a:solidFill>
                  <a:srgbClr val="074970"/>
                </a:solidFill>
                <a:latin typeface="Univers Condensed" panose="020B0506020202050204" pitchFamily="34" charset="0"/>
              </a:rPr>
              <a:t>2 or more children have died annually from asthma with no real improvement</a:t>
            </a:r>
          </a:p>
          <a:p>
            <a:pPr marL="176213" indent="-169863">
              <a:buClr>
                <a:srgbClr val="E33D84"/>
              </a:buClr>
              <a:buFont typeface="Arial" panose="020B0604020202020204" pitchFamily="34" charset="0"/>
              <a:buChar char="•"/>
            </a:pPr>
            <a:r>
              <a:rPr lang="en-US" sz="1400" dirty="0">
                <a:solidFill>
                  <a:srgbClr val="074970"/>
                </a:solidFill>
                <a:latin typeface="Univers Condensed" panose="020B0506020202050204" pitchFamily="34" charset="0"/>
              </a:rPr>
              <a:t>African Americans are 5 times more likely to die of asthma than whites</a:t>
            </a:r>
            <a:endParaRPr lang="en-US" sz="1050" dirty="0">
              <a:solidFill>
                <a:srgbClr val="074970"/>
              </a:solidFill>
              <a:latin typeface="Univers Condensed" panose="020B0506020202050204" pitchFamily="34" charset="0"/>
            </a:endParaRPr>
          </a:p>
        </p:txBody>
      </p:sp>
      <p:sp>
        <p:nvSpPr>
          <p:cNvPr id="10" name="TextBox 9">
            <a:extLst>
              <a:ext uri="{FF2B5EF4-FFF2-40B4-BE49-F238E27FC236}">
                <a16:creationId xmlns:a16="http://schemas.microsoft.com/office/drawing/2014/main" id="{A4FE28B5-5174-7940-BEBC-E55912CD6592}"/>
              </a:ext>
            </a:extLst>
          </p:cNvPr>
          <p:cNvSpPr txBox="1"/>
          <p:nvPr/>
        </p:nvSpPr>
        <p:spPr>
          <a:xfrm>
            <a:off x="3757985" y="7051376"/>
            <a:ext cx="3601006" cy="2308324"/>
          </a:xfrm>
          <a:prstGeom prst="rect">
            <a:avLst/>
          </a:prstGeom>
          <a:noFill/>
        </p:spPr>
        <p:txBody>
          <a:bodyPr wrap="square" rtlCol="0">
            <a:spAutoFit/>
          </a:bodyPr>
          <a:lstStyle/>
          <a:p>
            <a:r>
              <a:rPr lang="en-US" sz="2400" dirty="0">
                <a:solidFill>
                  <a:srgbClr val="E33D84"/>
                </a:solidFill>
                <a:latin typeface="Eames Century Modern Medium" panose="02000503070705020203" pitchFamily="2" charset="77"/>
              </a:rPr>
              <a:t>Our plan of action</a:t>
            </a:r>
          </a:p>
          <a:p>
            <a:pPr marL="228600" indent="-228600">
              <a:buClr>
                <a:srgbClr val="E33D84"/>
              </a:buClr>
              <a:buFont typeface="+mj-lt"/>
              <a:buAutoNum type="arabicPeriod"/>
            </a:pPr>
            <a:r>
              <a:rPr lang="en-US" sz="1200" dirty="0">
                <a:solidFill>
                  <a:srgbClr val="074970"/>
                </a:solidFill>
                <a:latin typeface="Univers Condensed" panose="020B0506020202050204" pitchFamily="34" charset="0"/>
              </a:rPr>
              <a:t>Launch a regional </a:t>
            </a:r>
            <a:r>
              <a:rPr lang="en-US" sz="1200" b="1" dirty="0">
                <a:solidFill>
                  <a:srgbClr val="074970"/>
                </a:solidFill>
                <a:latin typeface="Univers Condensed" panose="020B0506020202050204" pitchFamily="34" charset="0"/>
              </a:rPr>
              <a:t>collective impact coalition </a:t>
            </a:r>
            <a:r>
              <a:rPr lang="en-US" sz="1200" dirty="0">
                <a:solidFill>
                  <a:srgbClr val="074970"/>
                </a:solidFill>
                <a:latin typeface="Univers Condensed" panose="020B0506020202050204" pitchFamily="34" charset="0"/>
              </a:rPr>
              <a:t>that rallies stakeholders and families around clear, actionable goals.</a:t>
            </a:r>
          </a:p>
          <a:p>
            <a:pPr marL="228600" indent="-228600">
              <a:buClr>
                <a:srgbClr val="E33D84"/>
              </a:buClr>
              <a:buFont typeface="+mj-lt"/>
              <a:buAutoNum type="arabicPeriod"/>
            </a:pPr>
            <a:r>
              <a:rPr lang="en-US" sz="1200" dirty="0">
                <a:solidFill>
                  <a:srgbClr val="074970"/>
                </a:solidFill>
                <a:latin typeface="Univers Condensed" panose="020B0506020202050204" pitchFamily="34" charset="0"/>
              </a:rPr>
              <a:t>Align medical and school partners into a </a:t>
            </a:r>
            <a:r>
              <a:rPr lang="en-US" sz="1200" b="1" dirty="0">
                <a:solidFill>
                  <a:srgbClr val="074970"/>
                </a:solidFill>
                <a:latin typeface="Univers Condensed" panose="020B0506020202050204" pitchFamily="34" charset="0"/>
              </a:rPr>
              <a:t>learning collaborative </a:t>
            </a:r>
            <a:r>
              <a:rPr lang="en-US" sz="1200" dirty="0">
                <a:solidFill>
                  <a:srgbClr val="074970"/>
                </a:solidFill>
                <a:latin typeface="Univers Condensed" panose="020B0506020202050204" pitchFamily="34" charset="0"/>
              </a:rPr>
              <a:t>focused on quality improvement outcomes on a shared data platform.</a:t>
            </a:r>
          </a:p>
          <a:p>
            <a:pPr marL="228600" indent="-228600">
              <a:buClr>
                <a:srgbClr val="E33D84"/>
              </a:buClr>
              <a:buFont typeface="+mj-lt"/>
              <a:buAutoNum type="arabicPeriod"/>
            </a:pPr>
            <a:r>
              <a:rPr lang="en-US" sz="1200" b="1" dirty="0">
                <a:solidFill>
                  <a:srgbClr val="074970"/>
                </a:solidFill>
                <a:latin typeface="Univers Condensed" panose="020B0506020202050204" pitchFamily="34" charset="0"/>
              </a:rPr>
              <a:t>Co-design public messaging/grassroots campaigns</a:t>
            </a:r>
            <a:r>
              <a:rPr lang="en-US" sz="1200" dirty="0">
                <a:solidFill>
                  <a:srgbClr val="074970"/>
                </a:solidFill>
                <a:latin typeface="Univers Condensed" panose="020B0506020202050204" pitchFamily="34" charset="0"/>
              </a:rPr>
              <a:t> highlighting the inequity of asthma.</a:t>
            </a:r>
          </a:p>
          <a:p>
            <a:pPr marL="228600" indent="-228600">
              <a:buClr>
                <a:srgbClr val="E33D84"/>
              </a:buClr>
              <a:buFont typeface="+mj-lt"/>
              <a:buAutoNum type="arabicPeriod"/>
            </a:pPr>
            <a:r>
              <a:rPr lang="en-US" sz="1200" dirty="0">
                <a:solidFill>
                  <a:srgbClr val="074970"/>
                </a:solidFill>
                <a:latin typeface="Univers Condensed" panose="020B0506020202050204" pitchFamily="34" charset="0"/>
              </a:rPr>
              <a:t>Build a coalition to </a:t>
            </a:r>
            <a:r>
              <a:rPr lang="en-US" sz="1200" b="1" dirty="0">
                <a:solidFill>
                  <a:srgbClr val="074970"/>
                </a:solidFill>
                <a:latin typeface="Univers Condensed" panose="020B0506020202050204" pitchFamily="34" charset="0"/>
              </a:rPr>
              <a:t>enact policy changes </a:t>
            </a:r>
            <a:r>
              <a:rPr lang="en-US" sz="1200" dirty="0">
                <a:solidFill>
                  <a:srgbClr val="074970"/>
                </a:solidFill>
                <a:latin typeface="Univers Condensed" panose="020B0506020202050204" pitchFamily="34" charset="0"/>
              </a:rPr>
              <a:t>that makes our homes healthy for our kids.</a:t>
            </a:r>
            <a:endParaRPr lang="en-US" sz="1000" dirty="0">
              <a:solidFill>
                <a:srgbClr val="074970"/>
              </a:solidFill>
              <a:latin typeface="Univers Condensed" panose="020B0506020202050204" pitchFamily="34" charset="0"/>
            </a:endParaRPr>
          </a:p>
        </p:txBody>
      </p:sp>
      <p:sp>
        <p:nvSpPr>
          <p:cNvPr id="12" name="TextBox 11">
            <a:extLst>
              <a:ext uri="{FF2B5EF4-FFF2-40B4-BE49-F238E27FC236}">
                <a16:creationId xmlns:a16="http://schemas.microsoft.com/office/drawing/2014/main" id="{FB64C8F2-9DE1-C448-B13C-21EE1371386D}"/>
              </a:ext>
            </a:extLst>
          </p:cNvPr>
          <p:cNvSpPr txBox="1"/>
          <p:nvPr/>
        </p:nvSpPr>
        <p:spPr>
          <a:xfrm>
            <a:off x="751114" y="9763189"/>
            <a:ext cx="6270172" cy="261610"/>
          </a:xfrm>
          <a:prstGeom prst="rect">
            <a:avLst/>
          </a:prstGeom>
          <a:noFill/>
        </p:spPr>
        <p:txBody>
          <a:bodyPr wrap="square" rtlCol="0">
            <a:spAutoFit/>
          </a:bodyPr>
          <a:lstStyle/>
          <a:p>
            <a:pPr algn="ctr"/>
            <a:r>
              <a:rPr lang="en-US" sz="1100" i="1" dirty="0">
                <a:latin typeface="Eames Century Modern Medium" panose="02000503070705020203" pitchFamily="2" charset="77"/>
              </a:rPr>
              <a:t>Because every child deserves to breathe easy.</a:t>
            </a:r>
          </a:p>
        </p:txBody>
      </p:sp>
      <p:sp>
        <p:nvSpPr>
          <p:cNvPr id="17" name="TextBox 16">
            <a:extLst>
              <a:ext uri="{FF2B5EF4-FFF2-40B4-BE49-F238E27FC236}">
                <a16:creationId xmlns:a16="http://schemas.microsoft.com/office/drawing/2014/main" id="{B2AFF7A8-D115-2045-A39A-FE06F58986F4}"/>
              </a:ext>
            </a:extLst>
          </p:cNvPr>
          <p:cNvSpPr txBox="1"/>
          <p:nvPr/>
        </p:nvSpPr>
        <p:spPr>
          <a:xfrm>
            <a:off x="413409" y="4264377"/>
            <a:ext cx="2630579" cy="5109091"/>
          </a:xfrm>
          <a:prstGeom prst="rect">
            <a:avLst/>
          </a:prstGeom>
          <a:noFill/>
        </p:spPr>
        <p:txBody>
          <a:bodyPr wrap="square" rtlCol="0">
            <a:spAutoFit/>
          </a:bodyPr>
          <a:lstStyle/>
          <a:p>
            <a:r>
              <a:rPr lang="en-US" sz="2400" dirty="0">
                <a:solidFill>
                  <a:srgbClr val="E33D84"/>
                </a:solidFill>
                <a:latin typeface="Eames Century Modern Medium" panose="02000503070705020203" pitchFamily="2" charset="77"/>
              </a:rPr>
              <a:t>Who we are</a:t>
            </a:r>
          </a:p>
          <a:p>
            <a:pPr>
              <a:buClr>
                <a:srgbClr val="E33D84"/>
              </a:buClr>
            </a:pPr>
            <a:r>
              <a:rPr lang="en-US" sz="1200" dirty="0">
                <a:solidFill>
                  <a:srgbClr val="074970"/>
                </a:solidFill>
                <a:latin typeface="Univers Condensed" panose="020B0506020202050204" pitchFamily="34" charset="0"/>
              </a:rPr>
              <a:t>We are a coalition of doctors, community partners, school districts, funders, and families united to fight asthma. Our vision is to cut the uncontrolled childhood asthma rate of our city in half by 2030. It will take regional partners working smarter and aligning around DATA to address this daunting goal. In 2019, United Way of Greater Kansas City graciously offered to be our fiscal home and align with regional school absentee efforts.</a:t>
            </a:r>
          </a:p>
          <a:p>
            <a:pPr>
              <a:buClr>
                <a:srgbClr val="E33D84"/>
              </a:buClr>
            </a:pPr>
            <a:endParaRPr lang="en-US" sz="1400" dirty="0">
              <a:solidFill>
                <a:srgbClr val="074970"/>
              </a:solidFill>
              <a:latin typeface="Univers Condensed" panose="020B0506020202050204" pitchFamily="34" charset="0"/>
            </a:endParaRPr>
          </a:p>
          <a:p>
            <a:pPr>
              <a:buClr>
                <a:srgbClr val="E33D84"/>
              </a:buClr>
            </a:pPr>
            <a:r>
              <a:rPr lang="en-US" sz="1200" dirty="0">
                <a:solidFill>
                  <a:srgbClr val="074970"/>
                </a:solidFill>
                <a:latin typeface="Univers Condensed" panose="020B0506020202050204" pitchFamily="34" charset="0"/>
              </a:rPr>
              <a:t>We believe </a:t>
            </a:r>
            <a:r>
              <a:rPr lang="en-US" sz="1200" b="1" dirty="0">
                <a:solidFill>
                  <a:srgbClr val="074970"/>
                </a:solidFill>
                <a:latin typeface="Univers Condensed" panose="020B0506020202050204" pitchFamily="34" charset="0"/>
              </a:rPr>
              <a:t>Collective Impact </a:t>
            </a:r>
            <a:r>
              <a:rPr lang="en-US" sz="1200" dirty="0">
                <a:solidFill>
                  <a:srgbClr val="074970"/>
                </a:solidFill>
                <a:latin typeface="Univers Condensed" panose="020B0506020202050204" pitchFamily="34" charset="0"/>
              </a:rPr>
              <a:t>is the right framework for Kansas City to address this complex crisis. That means we need:</a:t>
            </a:r>
          </a:p>
          <a:p>
            <a:pPr marL="171450" indent="-171450">
              <a:buClr>
                <a:srgbClr val="E33D84"/>
              </a:buClr>
              <a:buFont typeface="Arial" panose="020B0604020202020204" pitchFamily="34" charset="0"/>
              <a:buChar char="•"/>
            </a:pPr>
            <a:r>
              <a:rPr lang="en-US" sz="1200" dirty="0">
                <a:solidFill>
                  <a:srgbClr val="074970"/>
                </a:solidFill>
                <a:latin typeface="Univers Condensed" panose="020B0506020202050204" pitchFamily="34" charset="0"/>
              </a:rPr>
              <a:t>A backbone staff waking up everyday to align partners.</a:t>
            </a:r>
          </a:p>
          <a:p>
            <a:pPr marL="171450" indent="-171450">
              <a:buClr>
                <a:srgbClr val="E33D84"/>
              </a:buClr>
              <a:buFont typeface="Arial" panose="020B0604020202020204" pitchFamily="34" charset="0"/>
              <a:buChar char="•"/>
            </a:pPr>
            <a:r>
              <a:rPr lang="en-US" sz="1200" dirty="0">
                <a:solidFill>
                  <a:srgbClr val="074970"/>
                </a:solidFill>
                <a:latin typeface="Univers Condensed" panose="020B0506020202050204" pitchFamily="34" charset="0"/>
              </a:rPr>
              <a:t>A common method to measure our work and learn together.</a:t>
            </a:r>
          </a:p>
          <a:p>
            <a:pPr marL="171450" indent="-171450">
              <a:buClr>
                <a:srgbClr val="E33D84"/>
              </a:buClr>
              <a:buFont typeface="Arial" panose="020B0604020202020204" pitchFamily="34" charset="0"/>
              <a:buChar char="•"/>
            </a:pPr>
            <a:r>
              <a:rPr lang="en-US" sz="1200" dirty="0">
                <a:solidFill>
                  <a:srgbClr val="074970"/>
                </a:solidFill>
                <a:latin typeface="Univers Condensed" panose="020B0506020202050204" pitchFamily="34" charset="0"/>
              </a:rPr>
              <a:t>Consistent messaging to motivate neighbors and officials.</a:t>
            </a:r>
          </a:p>
          <a:p>
            <a:pPr marL="171450" indent="-171450">
              <a:buClr>
                <a:srgbClr val="E33D84"/>
              </a:buClr>
              <a:buFont typeface="Arial" panose="020B0604020202020204" pitchFamily="34" charset="0"/>
              <a:buChar char="•"/>
            </a:pPr>
            <a:r>
              <a:rPr lang="en-US" sz="1200" dirty="0">
                <a:solidFill>
                  <a:srgbClr val="074970"/>
                </a:solidFill>
                <a:latin typeface="Univers Condensed" panose="020B0506020202050204" pitchFamily="34" charset="0"/>
              </a:rPr>
              <a:t>Reinforcing activities that make our individual work more impactful.</a:t>
            </a:r>
            <a:endParaRPr lang="en-US" sz="1000" dirty="0">
              <a:solidFill>
                <a:srgbClr val="074970"/>
              </a:solidFill>
              <a:latin typeface="Univers Condensed" panose="020B0506020202050204" pitchFamily="34" charset="0"/>
            </a:endParaRPr>
          </a:p>
        </p:txBody>
      </p:sp>
      <p:sp>
        <p:nvSpPr>
          <p:cNvPr id="19" name="TextBox 18">
            <a:extLst>
              <a:ext uri="{FF2B5EF4-FFF2-40B4-BE49-F238E27FC236}">
                <a16:creationId xmlns:a16="http://schemas.microsoft.com/office/drawing/2014/main" id="{E95FBD29-0D5D-BB49-94C8-28D66581F3A8}"/>
              </a:ext>
            </a:extLst>
          </p:cNvPr>
          <p:cNvSpPr txBox="1"/>
          <p:nvPr/>
        </p:nvSpPr>
        <p:spPr>
          <a:xfrm>
            <a:off x="3757985" y="1892456"/>
            <a:ext cx="3847699" cy="1754326"/>
          </a:xfrm>
          <a:prstGeom prst="rect">
            <a:avLst/>
          </a:prstGeom>
          <a:noFill/>
        </p:spPr>
        <p:txBody>
          <a:bodyPr wrap="square" rtlCol="0">
            <a:spAutoFit/>
          </a:bodyPr>
          <a:lstStyle/>
          <a:p>
            <a:r>
              <a:rPr lang="en-US" sz="2400" dirty="0">
                <a:solidFill>
                  <a:srgbClr val="E33D84"/>
                </a:solidFill>
                <a:latin typeface="Eames Century Modern Medium" panose="02000503070705020203" pitchFamily="2" charset="77"/>
              </a:rPr>
              <a:t>How we will solve this</a:t>
            </a:r>
          </a:p>
          <a:p>
            <a:pPr marL="171450" indent="-171450">
              <a:buClr>
                <a:srgbClr val="E33D84"/>
              </a:buClr>
              <a:buFont typeface="Arial" panose="020B0604020202020204" pitchFamily="34" charset="0"/>
              <a:buChar char="•"/>
            </a:pPr>
            <a:r>
              <a:rPr lang="en-US" sz="1400" b="1" dirty="0">
                <a:solidFill>
                  <a:srgbClr val="074970"/>
                </a:solidFill>
                <a:latin typeface="Univers Condensed" panose="020B0506020202050204" pitchFamily="34" charset="0"/>
              </a:rPr>
              <a:t>Partner with families </a:t>
            </a:r>
            <a:r>
              <a:rPr lang="en-US" sz="1400" dirty="0">
                <a:solidFill>
                  <a:srgbClr val="074970"/>
                </a:solidFill>
                <a:latin typeface="Univers Condensed" panose="020B0506020202050204" pitchFamily="34" charset="0"/>
              </a:rPr>
              <a:t>to address the root causes</a:t>
            </a:r>
          </a:p>
          <a:p>
            <a:pPr marL="171450" indent="-171450">
              <a:buClr>
                <a:srgbClr val="E33D84"/>
              </a:buClr>
              <a:buFont typeface="Arial" panose="020B0604020202020204" pitchFamily="34" charset="0"/>
              <a:buChar char="•"/>
            </a:pPr>
            <a:r>
              <a:rPr lang="en-US" sz="1400" b="1" dirty="0">
                <a:solidFill>
                  <a:srgbClr val="074970"/>
                </a:solidFill>
                <a:latin typeface="Univers Condensed" panose="020B0506020202050204" pitchFamily="34" charset="0"/>
              </a:rPr>
              <a:t>Asthma friendly homes </a:t>
            </a:r>
            <a:r>
              <a:rPr lang="en-US" sz="1400" dirty="0">
                <a:solidFill>
                  <a:srgbClr val="074970"/>
                </a:solidFill>
                <a:latin typeface="Univers Condensed" panose="020B0506020202050204" pitchFamily="34" charset="0"/>
              </a:rPr>
              <a:t>must be breathable</a:t>
            </a:r>
          </a:p>
          <a:p>
            <a:pPr marL="171450" indent="-171450">
              <a:buClr>
                <a:srgbClr val="E33D84"/>
              </a:buClr>
              <a:buFont typeface="Arial" panose="020B0604020202020204" pitchFamily="34" charset="0"/>
              <a:buChar char="•"/>
            </a:pPr>
            <a:r>
              <a:rPr lang="en-US" sz="1400" b="1" dirty="0">
                <a:solidFill>
                  <a:srgbClr val="074970"/>
                </a:solidFill>
                <a:latin typeface="Univers Condensed" panose="020B0506020202050204" pitchFamily="34" charset="0"/>
              </a:rPr>
              <a:t>Medications are affordable</a:t>
            </a:r>
          </a:p>
          <a:p>
            <a:pPr marL="171450" indent="-171450">
              <a:buClr>
                <a:srgbClr val="E33D84"/>
              </a:buClr>
              <a:buFont typeface="Arial" panose="020B0604020202020204" pitchFamily="34" charset="0"/>
              <a:buChar char="•"/>
            </a:pPr>
            <a:r>
              <a:rPr lang="en-US" sz="1400" b="1" dirty="0">
                <a:solidFill>
                  <a:srgbClr val="074970"/>
                </a:solidFill>
                <a:latin typeface="Univers Condensed" panose="020B0506020202050204" pitchFamily="34" charset="0"/>
              </a:rPr>
              <a:t>Asthma Action Plans </a:t>
            </a:r>
            <a:r>
              <a:rPr lang="en-US" sz="1400" dirty="0">
                <a:solidFill>
                  <a:srgbClr val="074970"/>
                </a:solidFill>
                <a:latin typeface="Univers Condensed" panose="020B0506020202050204" pitchFamily="34" charset="0"/>
              </a:rPr>
              <a:t>are designed for everyone</a:t>
            </a:r>
          </a:p>
          <a:p>
            <a:pPr marL="171450" indent="-171450">
              <a:buClr>
                <a:srgbClr val="E33D84"/>
              </a:buClr>
              <a:buFont typeface="Arial" panose="020B0604020202020204" pitchFamily="34" charset="0"/>
              <a:buChar char="•"/>
            </a:pPr>
            <a:r>
              <a:rPr lang="en-US" sz="1400" b="1" dirty="0">
                <a:solidFill>
                  <a:srgbClr val="074970"/>
                </a:solidFill>
                <a:latin typeface="Univers Condensed" panose="020B0506020202050204" pitchFamily="34" charset="0"/>
              </a:rPr>
              <a:t>Schools and providers partnering </a:t>
            </a:r>
            <a:r>
              <a:rPr lang="en-US" sz="1400" dirty="0">
                <a:solidFill>
                  <a:srgbClr val="074970"/>
                </a:solidFill>
                <a:latin typeface="Univers Condensed" panose="020B0506020202050204" pitchFamily="34" charset="0"/>
              </a:rPr>
              <a:t>better to support our families.</a:t>
            </a:r>
            <a:endParaRPr lang="en-US" sz="1050" dirty="0">
              <a:solidFill>
                <a:srgbClr val="074970"/>
              </a:solidFill>
              <a:latin typeface="Univers Condensed" panose="020B0506020202050204" pitchFamily="34" charset="0"/>
            </a:endParaRPr>
          </a:p>
        </p:txBody>
      </p:sp>
      <p:sp>
        <p:nvSpPr>
          <p:cNvPr id="24" name="TextBox 23">
            <a:extLst>
              <a:ext uri="{FF2B5EF4-FFF2-40B4-BE49-F238E27FC236}">
                <a16:creationId xmlns:a16="http://schemas.microsoft.com/office/drawing/2014/main" id="{222CBCB6-B4DD-D94D-BE51-BB87EB052F9A}"/>
              </a:ext>
            </a:extLst>
          </p:cNvPr>
          <p:cNvSpPr txBox="1"/>
          <p:nvPr/>
        </p:nvSpPr>
        <p:spPr>
          <a:xfrm>
            <a:off x="3757986" y="285393"/>
            <a:ext cx="3708216" cy="1015663"/>
          </a:xfrm>
          <a:prstGeom prst="rect">
            <a:avLst/>
          </a:prstGeom>
          <a:noFill/>
        </p:spPr>
        <p:txBody>
          <a:bodyPr wrap="square" rtlCol="0">
            <a:spAutoFit/>
          </a:bodyPr>
          <a:lstStyle/>
          <a:p>
            <a:r>
              <a:rPr lang="en-US" sz="2400" dirty="0">
                <a:solidFill>
                  <a:srgbClr val="E33D84"/>
                </a:solidFill>
                <a:latin typeface="Eames Century Modern Medium" panose="02000503070705020203" pitchFamily="2" charset="77"/>
              </a:rPr>
              <a:t>Our Bold Goal</a:t>
            </a:r>
          </a:p>
          <a:p>
            <a:r>
              <a:rPr lang="en-US" dirty="0">
                <a:latin typeface="Univers Condensed" panose="020B0506020202050204" pitchFamily="34" charset="0"/>
              </a:rPr>
              <a:t>Cut Kansas City’s uncontrolled asthma rate for children in half by 2030.</a:t>
            </a:r>
          </a:p>
        </p:txBody>
      </p:sp>
    </p:spTree>
    <p:extLst>
      <p:ext uri="{BB962C8B-B14F-4D97-AF65-F5344CB8AC3E}">
        <p14:creationId xmlns:p14="http://schemas.microsoft.com/office/powerpoint/2010/main" val="287891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B243236-5D55-204C-B240-9BFA3631F930}"/>
              </a:ext>
            </a:extLst>
          </p:cNvPr>
          <p:cNvSpPr txBox="1"/>
          <p:nvPr/>
        </p:nvSpPr>
        <p:spPr>
          <a:xfrm>
            <a:off x="939335" y="1173550"/>
            <a:ext cx="5893729" cy="7309693"/>
          </a:xfrm>
          <a:prstGeom prst="rect">
            <a:avLst/>
          </a:prstGeom>
          <a:noFill/>
        </p:spPr>
        <p:txBody>
          <a:bodyPr wrap="square" rtlCol="0">
            <a:spAutoFit/>
          </a:bodyPr>
          <a:lstStyle/>
          <a:p>
            <a:r>
              <a:rPr lang="en-US" sz="2800" dirty="0">
                <a:solidFill>
                  <a:srgbClr val="E33D84"/>
                </a:solidFill>
                <a:latin typeface="Eames Century Modern Medium" panose="02000503070705020203" pitchFamily="2" charset="77"/>
              </a:rPr>
              <a:t>Our team</a:t>
            </a:r>
          </a:p>
          <a:p>
            <a:endParaRPr lang="en-US" sz="1200" dirty="0">
              <a:solidFill>
                <a:srgbClr val="074970"/>
              </a:solidFill>
              <a:latin typeface="Univers Condensed" panose="020B0506020202050204" pitchFamily="34" charset="0"/>
            </a:endParaRPr>
          </a:p>
          <a:p>
            <a:endParaRPr lang="en-US" sz="1100" b="1" dirty="0">
              <a:solidFill>
                <a:srgbClr val="074970"/>
              </a:solidFill>
              <a:latin typeface="Univers Condensed" panose="020B0506020202050204" pitchFamily="34" charset="0"/>
            </a:endParaRPr>
          </a:p>
          <a:p>
            <a:r>
              <a:rPr lang="en-US" sz="1100" b="1" dirty="0">
                <a:solidFill>
                  <a:srgbClr val="074970"/>
                </a:solidFill>
                <a:latin typeface="Univers Condensed" panose="020B0506020202050204" pitchFamily="34" charset="0"/>
              </a:rPr>
              <a:t>EXECUTIVE COMMITEE</a:t>
            </a:r>
          </a:p>
          <a:p>
            <a:r>
              <a:rPr lang="en-US" sz="1100" dirty="0">
                <a:solidFill>
                  <a:srgbClr val="074970"/>
                </a:solidFill>
                <a:latin typeface="Univers Condensed" panose="020B0506020202050204" pitchFamily="34" charset="0"/>
              </a:rPr>
              <a:t>Dr. Bridgette Jones – Children’s Mercy Medical Director of Diversity, Pulmonologist</a:t>
            </a:r>
          </a:p>
          <a:p>
            <a:r>
              <a:rPr lang="en-US" sz="1100" dirty="0">
                <a:solidFill>
                  <a:srgbClr val="074970"/>
                </a:solidFill>
                <a:latin typeface="Univers Condensed" panose="020B0506020202050204" pitchFamily="34" charset="0"/>
              </a:rPr>
              <a:t>Dr. Ning </a:t>
            </a:r>
            <a:r>
              <a:rPr lang="en-US" sz="1100" dirty="0" err="1">
                <a:solidFill>
                  <a:srgbClr val="074970"/>
                </a:solidFill>
                <a:latin typeface="Univers Condensed" panose="020B0506020202050204" pitchFamily="34" charset="0"/>
              </a:rPr>
              <a:t>Haluck</a:t>
            </a:r>
            <a:r>
              <a:rPr lang="en-US" sz="1100" dirty="0">
                <a:solidFill>
                  <a:srgbClr val="074970"/>
                </a:solidFill>
                <a:latin typeface="Univers Condensed" panose="020B0506020202050204" pitchFamily="34" charset="0"/>
              </a:rPr>
              <a:t> – Pediatrician, Swope Health</a:t>
            </a:r>
          </a:p>
          <a:p>
            <a:r>
              <a:rPr lang="en-US" sz="1100" dirty="0">
                <a:solidFill>
                  <a:srgbClr val="074970"/>
                </a:solidFill>
                <a:latin typeface="Univers Condensed" panose="020B0506020202050204" pitchFamily="34" charset="0"/>
              </a:rPr>
              <a:t>Dr. Matthew Sharpe –Director,  KU Asthma Center</a:t>
            </a:r>
          </a:p>
          <a:p>
            <a:r>
              <a:rPr lang="en-US" sz="1100" dirty="0">
                <a:solidFill>
                  <a:srgbClr val="074970"/>
                </a:solidFill>
                <a:latin typeface="Univers Condensed" panose="020B0506020202050204" pitchFamily="34" charset="0"/>
              </a:rPr>
              <a:t>Kevin Kennedy – Environmental Health, Children’s Mercy </a:t>
            </a:r>
          </a:p>
          <a:p>
            <a:r>
              <a:rPr lang="en-US" sz="1100" dirty="0">
                <a:solidFill>
                  <a:srgbClr val="074970"/>
                </a:solidFill>
                <a:latin typeface="Univers Condensed" panose="020B0506020202050204" pitchFamily="34" charset="0"/>
              </a:rPr>
              <a:t>Linda Crider – Executive Director, American Lung Association of Kansas City</a:t>
            </a:r>
          </a:p>
          <a:p>
            <a:r>
              <a:rPr lang="en-US" sz="1100" dirty="0">
                <a:solidFill>
                  <a:srgbClr val="074970"/>
                </a:solidFill>
                <a:latin typeface="Univers Condensed" panose="020B0506020202050204" pitchFamily="34" charset="0"/>
              </a:rPr>
              <a:t>Jim MacDonald – Chief Community Investment Officer, United Way of  Greater Kansas City </a:t>
            </a:r>
          </a:p>
          <a:p>
            <a:r>
              <a:rPr lang="en-US" sz="1100" dirty="0">
                <a:solidFill>
                  <a:srgbClr val="074970"/>
                </a:solidFill>
                <a:latin typeface="Univers Condensed" panose="020B0506020202050204" pitchFamily="34" charset="0"/>
              </a:rPr>
              <a:t>Erica Forrest-Thermal Fisher Scientific</a:t>
            </a:r>
          </a:p>
          <a:p>
            <a:endParaRPr lang="en-US" sz="1100" b="1" dirty="0">
              <a:solidFill>
                <a:srgbClr val="074970"/>
              </a:solidFill>
              <a:latin typeface="Univers Condensed" panose="020B0506020202050204" pitchFamily="34" charset="0"/>
            </a:endParaRPr>
          </a:p>
          <a:p>
            <a:endParaRPr lang="en-US" sz="1100" b="1" dirty="0">
              <a:solidFill>
                <a:srgbClr val="074970"/>
              </a:solidFill>
              <a:latin typeface="Univers Condensed" panose="020B0506020202050204" pitchFamily="34" charset="0"/>
            </a:endParaRPr>
          </a:p>
          <a:p>
            <a:r>
              <a:rPr lang="en-US" sz="1100" b="1" dirty="0">
                <a:solidFill>
                  <a:srgbClr val="074970"/>
                </a:solidFill>
                <a:latin typeface="Univers Condensed" panose="020B0506020202050204" pitchFamily="34" charset="0"/>
              </a:rPr>
              <a:t>MEDICAL LEADERSHIP</a:t>
            </a:r>
          </a:p>
          <a:p>
            <a:r>
              <a:rPr lang="en-US" sz="1100" dirty="0">
                <a:solidFill>
                  <a:srgbClr val="074970"/>
                </a:solidFill>
                <a:latin typeface="Univers Condensed" panose="020B0506020202050204" pitchFamily="34" charset="0"/>
              </a:rPr>
              <a:t>Dr. Dave Burnett – KU Respiratory Care</a:t>
            </a:r>
          </a:p>
          <a:p>
            <a:r>
              <a:rPr lang="en-US" sz="1100" dirty="0">
                <a:solidFill>
                  <a:srgbClr val="074970"/>
                </a:solidFill>
                <a:latin typeface="Univers Condensed" panose="020B0506020202050204" pitchFamily="34" charset="0"/>
              </a:rPr>
              <a:t>Dr. Alan Greiner – KU Family Medicine</a:t>
            </a:r>
          </a:p>
          <a:p>
            <a:endParaRPr lang="en-US" sz="1100" dirty="0">
              <a:solidFill>
                <a:srgbClr val="074970"/>
              </a:solidFill>
              <a:latin typeface="Univers Condensed" panose="020B0506020202050204" pitchFamily="34" charset="0"/>
            </a:endParaRPr>
          </a:p>
          <a:p>
            <a:r>
              <a:rPr lang="en-US" sz="1100" b="1" dirty="0">
                <a:solidFill>
                  <a:srgbClr val="074970"/>
                </a:solidFill>
                <a:latin typeface="Univers Condensed" panose="020B0506020202050204" pitchFamily="34" charset="0"/>
              </a:rPr>
              <a:t>ASTHMA MANAGEMENT ADVISORS</a:t>
            </a:r>
          </a:p>
          <a:p>
            <a:r>
              <a:rPr lang="en-US" sz="1100" dirty="0">
                <a:solidFill>
                  <a:srgbClr val="074970"/>
                </a:solidFill>
                <a:latin typeface="Univers Condensed" panose="020B0506020202050204" pitchFamily="34" charset="0"/>
              </a:rPr>
              <a:t>Paul Foreman </a:t>
            </a:r>
          </a:p>
          <a:p>
            <a:r>
              <a:rPr lang="en-US" sz="1100" dirty="0">
                <a:solidFill>
                  <a:srgbClr val="074970"/>
                </a:solidFill>
                <a:latin typeface="Univers Condensed" panose="020B0506020202050204" pitchFamily="34" charset="0"/>
              </a:rPr>
              <a:t>Candace Ramos</a:t>
            </a:r>
          </a:p>
          <a:p>
            <a:r>
              <a:rPr lang="en-US" sz="1100" dirty="0">
                <a:solidFill>
                  <a:srgbClr val="074970"/>
                </a:solidFill>
                <a:latin typeface="Univers Condensed" panose="020B0506020202050204" pitchFamily="34" charset="0"/>
              </a:rPr>
              <a:t>Helen Murphy</a:t>
            </a:r>
          </a:p>
          <a:p>
            <a:r>
              <a:rPr lang="en-US" sz="1100" dirty="0">
                <a:solidFill>
                  <a:srgbClr val="074970"/>
                </a:solidFill>
                <a:latin typeface="Univers Condensed" panose="020B0506020202050204" pitchFamily="34" charset="0"/>
              </a:rPr>
              <a:t>Sunny Wathanacharoen</a:t>
            </a:r>
          </a:p>
          <a:p>
            <a:endParaRPr lang="en-US" sz="1100" dirty="0">
              <a:solidFill>
                <a:srgbClr val="074970"/>
              </a:solidFill>
              <a:latin typeface="Univers Condensed" panose="020B0506020202050204" pitchFamily="34" charset="0"/>
            </a:endParaRPr>
          </a:p>
          <a:p>
            <a:r>
              <a:rPr lang="en-US" sz="1100" b="1" dirty="0">
                <a:solidFill>
                  <a:srgbClr val="074970"/>
                </a:solidFill>
                <a:latin typeface="Univers Condensed" panose="020B0506020202050204" pitchFamily="34" charset="0"/>
              </a:rPr>
              <a:t>SCHOOL DISTRICTS</a:t>
            </a:r>
          </a:p>
          <a:p>
            <a:r>
              <a:rPr lang="en-US" sz="1100" dirty="0">
                <a:solidFill>
                  <a:srgbClr val="074970"/>
                </a:solidFill>
                <a:latin typeface="Univers Condensed" panose="020B0506020202050204" pitchFamily="34" charset="0"/>
              </a:rPr>
              <a:t>Lori Halsey - Independence</a:t>
            </a:r>
          </a:p>
          <a:p>
            <a:r>
              <a:rPr lang="en-US" sz="1100" dirty="0">
                <a:solidFill>
                  <a:srgbClr val="074970"/>
                </a:solidFill>
                <a:latin typeface="Univers Condensed" panose="020B0506020202050204" pitchFamily="34" charset="0"/>
              </a:rPr>
              <a:t>Shelby Rebeck - Shawnee</a:t>
            </a:r>
          </a:p>
          <a:p>
            <a:r>
              <a:rPr lang="en-US" sz="1100" dirty="0">
                <a:solidFill>
                  <a:srgbClr val="074970"/>
                </a:solidFill>
                <a:latin typeface="Univers Condensed" panose="020B0506020202050204" pitchFamily="34" charset="0"/>
              </a:rPr>
              <a:t>Kelli Charles - District 500 (KCK)</a:t>
            </a:r>
          </a:p>
          <a:p>
            <a:r>
              <a:rPr lang="en-US" sz="1100" dirty="0">
                <a:solidFill>
                  <a:srgbClr val="074970"/>
                </a:solidFill>
                <a:latin typeface="Univers Condensed" panose="020B0506020202050204" pitchFamily="34" charset="0"/>
              </a:rPr>
              <a:t>Charlene Henry - Raytown</a:t>
            </a:r>
          </a:p>
          <a:p>
            <a:r>
              <a:rPr lang="en-US" sz="1100" dirty="0">
                <a:solidFill>
                  <a:srgbClr val="074970"/>
                </a:solidFill>
                <a:latin typeface="Univers Condensed" panose="020B0506020202050204" pitchFamily="34" charset="0"/>
              </a:rPr>
              <a:t>Lauren Grimes - KCMO</a:t>
            </a:r>
          </a:p>
          <a:p>
            <a:r>
              <a:rPr lang="en-US" sz="1100" dirty="0">
                <a:solidFill>
                  <a:srgbClr val="074970"/>
                </a:solidFill>
                <a:latin typeface="Univers Condensed" panose="020B0506020202050204" pitchFamily="34" charset="0"/>
              </a:rPr>
              <a:t>Meagan Patterson – Center</a:t>
            </a:r>
          </a:p>
          <a:p>
            <a:r>
              <a:rPr lang="en-US" sz="1100" dirty="0">
                <a:solidFill>
                  <a:srgbClr val="074970"/>
                </a:solidFill>
                <a:latin typeface="Univers Condensed" panose="020B0506020202050204" pitchFamily="34" charset="0"/>
              </a:rPr>
              <a:t>Leslie Washington – Hickman Mills</a:t>
            </a:r>
          </a:p>
          <a:p>
            <a:endParaRPr lang="en-US" sz="1100" dirty="0">
              <a:solidFill>
                <a:srgbClr val="074970"/>
              </a:solidFill>
              <a:latin typeface="Univers Condensed" panose="020B0506020202050204" pitchFamily="34" charset="0"/>
            </a:endParaRPr>
          </a:p>
          <a:p>
            <a:r>
              <a:rPr lang="en-US" sz="1100" b="1" dirty="0">
                <a:solidFill>
                  <a:srgbClr val="074970"/>
                </a:solidFill>
                <a:latin typeface="Univers Condensed" panose="020B0506020202050204" pitchFamily="34" charset="0"/>
              </a:rPr>
              <a:t>ADDITIONAL PARTNERS</a:t>
            </a:r>
          </a:p>
          <a:p>
            <a:r>
              <a:rPr lang="en-US" sz="1100" dirty="0">
                <a:solidFill>
                  <a:srgbClr val="074970"/>
                </a:solidFill>
                <a:latin typeface="Univers Condensed" panose="020B0506020202050204" pitchFamily="34" charset="0"/>
              </a:rPr>
              <a:t>Blue Cross &amp; Blue Shield of Kansas City</a:t>
            </a:r>
            <a:br>
              <a:rPr lang="en-US" sz="1100" dirty="0">
                <a:solidFill>
                  <a:srgbClr val="074970"/>
                </a:solidFill>
                <a:latin typeface="Univers Condensed" panose="020B0506020202050204" pitchFamily="34" charset="0"/>
              </a:rPr>
            </a:br>
            <a:r>
              <a:rPr lang="en-US" sz="1100" dirty="0">
                <a:solidFill>
                  <a:srgbClr val="074970"/>
                </a:solidFill>
                <a:latin typeface="Univers Condensed" panose="020B0506020202050204" pitchFamily="34" charset="0"/>
              </a:rPr>
              <a:t>United Health Care – Community health team</a:t>
            </a:r>
          </a:p>
          <a:p>
            <a:r>
              <a:rPr lang="en-US" sz="1100" dirty="0">
                <a:solidFill>
                  <a:srgbClr val="074970"/>
                </a:solidFill>
                <a:latin typeface="Univers Condensed" panose="020B0506020202050204" pitchFamily="34" charset="0"/>
              </a:rPr>
              <a:t>New Bethel Church Community Development Corporation</a:t>
            </a:r>
          </a:p>
          <a:p>
            <a:r>
              <a:rPr lang="en-US" sz="1100" dirty="0">
                <a:solidFill>
                  <a:srgbClr val="074970"/>
                </a:solidFill>
                <a:latin typeface="Univers Condensed" panose="020B0506020202050204" pitchFamily="34" charset="0"/>
              </a:rPr>
              <a:t>Asthma Ready Communities</a:t>
            </a:r>
          </a:p>
          <a:p>
            <a:r>
              <a:rPr lang="en-US" sz="1100" dirty="0">
                <a:solidFill>
                  <a:srgbClr val="074970"/>
                </a:solidFill>
                <a:latin typeface="Univers Condensed" panose="020B0506020202050204" pitchFamily="34" charset="0"/>
              </a:rPr>
              <a:t>Cradle Kansas City</a:t>
            </a:r>
          </a:p>
          <a:p>
            <a:r>
              <a:rPr lang="en-US" sz="1100" dirty="0">
                <a:solidFill>
                  <a:srgbClr val="074970"/>
                </a:solidFill>
                <a:latin typeface="Univers Condensed" panose="020B0506020202050204" pitchFamily="34" charset="0"/>
              </a:rPr>
              <a:t>Johnson County Health Department</a:t>
            </a:r>
          </a:p>
          <a:p>
            <a:r>
              <a:rPr lang="en-US" sz="1100" dirty="0">
                <a:solidFill>
                  <a:srgbClr val="074970"/>
                </a:solidFill>
                <a:latin typeface="Univers Condensed" panose="020B0506020202050204" pitchFamily="34" charset="0"/>
              </a:rPr>
              <a:t>KCMO Health Department</a:t>
            </a:r>
            <a:br>
              <a:rPr lang="en-US" sz="1100" dirty="0">
                <a:solidFill>
                  <a:srgbClr val="074970"/>
                </a:solidFill>
                <a:latin typeface="Univers Condensed" panose="020B0506020202050204" pitchFamily="34" charset="0"/>
              </a:rPr>
            </a:br>
            <a:r>
              <a:rPr lang="en-US" sz="1100" dirty="0">
                <a:solidFill>
                  <a:srgbClr val="074970"/>
                </a:solidFill>
                <a:latin typeface="Univers Condensed" panose="020B0506020202050204" pitchFamily="34" charset="0"/>
              </a:rPr>
              <a:t>Wyandotte Unified Government Health Department</a:t>
            </a:r>
            <a:endParaRPr lang="en-US" sz="1050" dirty="0">
              <a:solidFill>
                <a:srgbClr val="074970"/>
              </a:solidFill>
              <a:latin typeface="Univers Condensed" panose="020B0506020202050204" pitchFamily="34" charset="0"/>
            </a:endParaRPr>
          </a:p>
        </p:txBody>
      </p:sp>
      <p:pic>
        <p:nvPicPr>
          <p:cNvPr id="7" name="Picture 6">
            <a:extLst>
              <a:ext uri="{FF2B5EF4-FFF2-40B4-BE49-F238E27FC236}">
                <a16:creationId xmlns:a16="http://schemas.microsoft.com/office/drawing/2014/main" id="{52A9021A-18CB-254A-876B-0480417D62A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009981" y="49288"/>
            <a:ext cx="1762419" cy="1124262"/>
          </a:xfrm>
          <a:prstGeom prst="rect">
            <a:avLst/>
          </a:prstGeom>
        </p:spPr>
      </p:pic>
      <p:sp>
        <p:nvSpPr>
          <p:cNvPr id="8" name="Rectangle 7">
            <a:extLst>
              <a:ext uri="{FF2B5EF4-FFF2-40B4-BE49-F238E27FC236}">
                <a16:creationId xmlns:a16="http://schemas.microsoft.com/office/drawing/2014/main" id="{C5A72275-A3E7-064F-A8D0-289895A4148F}"/>
              </a:ext>
            </a:extLst>
          </p:cNvPr>
          <p:cNvSpPr/>
          <p:nvPr/>
        </p:nvSpPr>
        <p:spPr>
          <a:xfrm flipH="1" flipV="1">
            <a:off x="471440" y="2010767"/>
            <a:ext cx="45719" cy="7552957"/>
          </a:xfrm>
          <a:prstGeom prst="rect">
            <a:avLst/>
          </a:prstGeom>
          <a:solidFill>
            <a:srgbClr val="FFC4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06359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3632</TotalTime>
  <Words>493</Words>
  <Application>Microsoft Office PowerPoint</Application>
  <PresentationFormat>Custom</PresentationFormat>
  <Paragraphs>65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Eames Century Modern Medium</vt:lpstr>
      <vt:lpstr>Univers Condensed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Mulligan</dc:creator>
  <cp:lastModifiedBy>Sherri Homan</cp:lastModifiedBy>
  <cp:revision>40</cp:revision>
  <cp:lastPrinted>2019-12-12T16:29:03Z</cp:lastPrinted>
  <dcterms:created xsi:type="dcterms:W3CDTF">2019-11-05T15:30:15Z</dcterms:created>
  <dcterms:modified xsi:type="dcterms:W3CDTF">2020-09-28T13:15:52Z</dcterms:modified>
</cp:coreProperties>
</file>